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94" r:id="rId5"/>
    <p:sldId id="304" r:id="rId6"/>
    <p:sldId id="275" r:id="rId7"/>
    <p:sldId id="279" r:id="rId8"/>
    <p:sldId id="259" r:id="rId9"/>
    <p:sldId id="282" r:id="rId10"/>
    <p:sldId id="283" r:id="rId11"/>
    <p:sldId id="260" r:id="rId12"/>
    <p:sldId id="285" r:id="rId13"/>
    <p:sldId id="286" r:id="rId14"/>
    <p:sldId id="261" r:id="rId15"/>
    <p:sldId id="302" r:id="rId16"/>
    <p:sldId id="303" r:id="rId17"/>
    <p:sldId id="262" r:id="rId18"/>
    <p:sldId id="263" r:id="rId19"/>
    <p:sldId id="305" r:id="rId20"/>
    <p:sldId id="306" r:id="rId21"/>
    <p:sldId id="307" r:id="rId22"/>
    <p:sldId id="308" r:id="rId23"/>
    <p:sldId id="265" r:id="rId24"/>
    <p:sldId id="291" r:id="rId25"/>
    <p:sldId id="290" r:id="rId26"/>
    <p:sldId id="266" r:id="rId27"/>
    <p:sldId id="267" r:id="rId28"/>
    <p:sldId id="268" r:id="rId29"/>
    <p:sldId id="269" r:id="rId30"/>
    <p:sldId id="295" r:id="rId31"/>
    <p:sldId id="296" r:id="rId32"/>
    <p:sldId id="270" r:id="rId33"/>
    <p:sldId id="271" r:id="rId34"/>
    <p:sldId id="272" r:id="rId35"/>
    <p:sldId id="273" r:id="rId36"/>
    <p:sldId id="299" r:id="rId37"/>
    <p:sldId id="297" r:id="rId38"/>
    <p:sldId id="274" r:id="rId39"/>
  </p:sldIdLst>
  <p:sldSz cx="9144000" cy="6858000" type="screen4x3"/>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p:scale>
          <a:sx n="19" d="100"/>
          <a:sy n="19" d="100"/>
        </p:scale>
        <p:origin x="-1998" y="-115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806770-547F-44A5-A2C9-3A07DA28D0E3}" type="datetimeFigureOut">
              <a:rPr lang="en-US" smtClean="0"/>
              <a:pPr/>
              <a:t>30-Apr-19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E3846C-34C3-4B96-BFA5-6DA6F2AAAED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E7C265-997A-4E31-B5F0-19E95094CACC}" type="datetimeFigureOut">
              <a:rPr lang="en-US" smtClean="0"/>
              <a:pPr/>
              <a:t>30-Apr-19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E7C265-997A-4E31-B5F0-19E95094CACC}" type="datetimeFigureOut">
              <a:rPr lang="en-US" smtClean="0"/>
              <a:pPr/>
              <a:t>30-Apr-19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E7C265-997A-4E31-B5F0-19E95094CACC}" type="datetimeFigureOut">
              <a:rPr lang="en-US" smtClean="0"/>
              <a:pPr/>
              <a:t>30-Apr-19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E7C265-997A-4E31-B5F0-19E95094CACC}" type="datetimeFigureOut">
              <a:rPr lang="en-US" smtClean="0"/>
              <a:pPr/>
              <a:t>30-Apr-19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E7C265-997A-4E31-B5F0-19E95094CACC}" type="datetimeFigureOut">
              <a:rPr lang="en-US" smtClean="0"/>
              <a:pPr/>
              <a:t>30-Apr-19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E7C265-997A-4E31-B5F0-19E95094CACC}" type="datetimeFigureOut">
              <a:rPr lang="en-US" smtClean="0"/>
              <a:pPr/>
              <a:t>30-Apr-19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E7C265-997A-4E31-B5F0-19E95094CACC}" type="datetimeFigureOut">
              <a:rPr lang="en-US" smtClean="0"/>
              <a:pPr/>
              <a:t>30-Apr-19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E7C265-997A-4E31-B5F0-19E95094CACC}" type="datetimeFigureOut">
              <a:rPr lang="en-US" smtClean="0"/>
              <a:pPr/>
              <a:t>30-Apr-19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7C265-997A-4E31-B5F0-19E95094CACC}" type="datetimeFigureOut">
              <a:rPr lang="en-US" smtClean="0"/>
              <a:pPr/>
              <a:t>30-Apr-19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7C265-997A-4E31-B5F0-19E95094CACC}" type="datetimeFigureOut">
              <a:rPr lang="en-US" smtClean="0"/>
              <a:pPr/>
              <a:t>30-Apr-19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7C265-997A-4E31-B5F0-19E95094CACC}" type="datetimeFigureOut">
              <a:rPr lang="en-US" smtClean="0"/>
              <a:pPr/>
              <a:t>30-Apr-19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C912CD-9A80-413D-8D13-FC5A013B48C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7C265-997A-4E31-B5F0-19E95094CACC}" type="datetimeFigureOut">
              <a:rPr lang="en-US" smtClean="0"/>
              <a:pPr/>
              <a:t>30-Apr-19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912CD-9A80-413D-8D13-FC5A013B48C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83.jpeg"/><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86.jpe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89.jpeg"/><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685800"/>
            <a:ext cx="6705600" cy="3970318"/>
          </a:xfrm>
          <a:prstGeom prst="rect">
            <a:avLst/>
          </a:prstGeom>
          <a:noFill/>
        </p:spPr>
        <p:txBody>
          <a:bodyPr wrap="square" rtlCol="0">
            <a:spAutoFit/>
          </a:bodyPr>
          <a:lstStyle/>
          <a:p>
            <a:pPr algn="ctr"/>
            <a:r>
              <a:rPr lang="en-IE" sz="3600" b="1" u="sng" dirty="0" err="1" smtClean="0">
                <a:latin typeface="Comic Sans MS" pitchFamily="66" charset="0"/>
              </a:rPr>
              <a:t>Scoil</a:t>
            </a:r>
            <a:r>
              <a:rPr lang="en-IE" sz="3600" b="1" u="sng" dirty="0" smtClean="0">
                <a:latin typeface="Comic Sans MS" pitchFamily="66" charset="0"/>
              </a:rPr>
              <a:t> </a:t>
            </a:r>
            <a:r>
              <a:rPr lang="en-IE" sz="3600" b="1" u="sng" dirty="0" err="1" smtClean="0">
                <a:latin typeface="Comic Sans MS" pitchFamily="66" charset="0"/>
              </a:rPr>
              <a:t>Teampall</a:t>
            </a:r>
            <a:r>
              <a:rPr lang="en-IE" sz="3600" b="1" u="sng" dirty="0" smtClean="0">
                <a:latin typeface="Comic Sans MS" pitchFamily="66" charset="0"/>
              </a:rPr>
              <a:t> </a:t>
            </a:r>
            <a:r>
              <a:rPr lang="en-IE" sz="3600" b="1" u="sng" dirty="0" err="1" smtClean="0">
                <a:latin typeface="Comic Sans MS" pitchFamily="66" charset="0"/>
              </a:rPr>
              <a:t>Toinne</a:t>
            </a:r>
            <a:r>
              <a:rPr lang="en-IE" sz="3600" dirty="0" smtClean="0">
                <a:latin typeface="Comic Sans MS" pitchFamily="66" charset="0"/>
              </a:rPr>
              <a:t/>
            </a:r>
            <a:br>
              <a:rPr lang="en-IE" sz="3600" dirty="0" smtClean="0">
                <a:latin typeface="Comic Sans MS" pitchFamily="66" charset="0"/>
              </a:rPr>
            </a:br>
            <a:r>
              <a:rPr lang="en-IE" sz="3600" dirty="0" smtClean="0">
                <a:latin typeface="Comic Sans MS" pitchFamily="66" charset="0"/>
              </a:rPr>
              <a:t>Discover Primary Science and Maths Award of Excellence </a:t>
            </a:r>
            <a:r>
              <a:rPr lang="en-IE" sz="3600" dirty="0">
                <a:latin typeface="Comic Sans MS" pitchFamily="66" charset="0"/>
              </a:rPr>
              <a:t>A</a:t>
            </a:r>
            <a:r>
              <a:rPr lang="en-IE" sz="3600" dirty="0" smtClean="0">
                <a:latin typeface="Comic Sans MS" pitchFamily="66" charset="0"/>
              </a:rPr>
              <a:t>pplication (Plaque)</a:t>
            </a:r>
            <a:br>
              <a:rPr lang="en-IE" sz="3600" dirty="0" smtClean="0">
                <a:latin typeface="Comic Sans MS" pitchFamily="66" charset="0"/>
              </a:rPr>
            </a:br>
            <a:r>
              <a:rPr lang="en-IE" sz="3600" dirty="0" smtClean="0">
                <a:latin typeface="Comic Sans MS" pitchFamily="66" charset="0"/>
              </a:rPr>
              <a:t>SFI Application Code: </a:t>
            </a:r>
            <a:r>
              <a:rPr lang="en-IE" sz="3600" dirty="0" smtClean="0"/>
              <a:t>2019/DSM/298</a:t>
            </a:r>
            <a:r>
              <a:rPr lang="en-IE" sz="3600" dirty="0" smtClean="0">
                <a:latin typeface="Comic Sans MS" pitchFamily="66" charset="0"/>
              </a:rPr>
              <a:t/>
            </a:r>
            <a:br>
              <a:rPr lang="en-IE" sz="3600" dirty="0" smtClean="0">
                <a:latin typeface="Comic Sans MS" pitchFamily="66" charset="0"/>
              </a:rPr>
            </a:br>
            <a:r>
              <a:rPr lang="en-IE" sz="3600" dirty="0" smtClean="0">
                <a:latin typeface="Comic Sans MS" pitchFamily="66" charset="0"/>
              </a:rPr>
              <a:t>Six teacher school</a:t>
            </a:r>
            <a:endParaRPr lang="en-GB" sz="3600" dirty="0"/>
          </a:p>
        </p:txBody>
      </p:sp>
      <p:pic>
        <p:nvPicPr>
          <p:cNvPr id="6" name="Picture 5" descr="http://www.discoverypark.ie/wp-content/uploads/2014/06/9th-pic.png"/>
          <p:cNvPicPr>
            <a:picLocks noChangeAspect="1" noChangeArrowheads="1"/>
          </p:cNvPicPr>
          <p:nvPr/>
        </p:nvPicPr>
        <p:blipFill>
          <a:blip r:embed="rId3" cstate="print"/>
          <a:srcRect/>
          <a:stretch>
            <a:fillRect/>
          </a:stretch>
        </p:blipFill>
        <p:spPr bwMode="auto">
          <a:xfrm>
            <a:off x="1752600" y="4876800"/>
            <a:ext cx="5938837" cy="166528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323439"/>
          </a:xfrm>
          <a:prstGeom prst="rect">
            <a:avLst/>
          </a:prstGeom>
          <a:noFill/>
        </p:spPr>
        <p:txBody>
          <a:bodyPr wrap="square" rtlCol="0">
            <a:spAutoFit/>
          </a:bodyPr>
          <a:lstStyle/>
          <a:p>
            <a:pPr algn="ctr"/>
            <a:r>
              <a:rPr lang="en-GB" sz="2000" dirty="0" smtClean="0">
                <a:latin typeface="Comic Sans MS" pitchFamily="66" charset="0"/>
              </a:rPr>
              <a:t>Fifth and Sixth class spent some time learning all about the Titanic.  They learned about floating and sinking and the factors that affect boats. They worked as teams to plan, design and make simple boats and test them out in water. </a:t>
            </a:r>
            <a:endParaRPr lang="en-GB" sz="2000" dirty="0">
              <a:latin typeface="Comic Sans MS" pitchFamily="66" charset="0"/>
            </a:endParaRPr>
          </a:p>
        </p:txBody>
      </p:sp>
      <p:pic>
        <p:nvPicPr>
          <p:cNvPr id="3" name="Picture 2" descr="https://115861127-854769980587743627.preview.editmysite.com/uploads/1/1/5/8/115861127/20181003-143544.jpg"/>
          <p:cNvPicPr>
            <a:picLocks noChangeAspect="1" noChangeArrowheads="1"/>
          </p:cNvPicPr>
          <p:nvPr/>
        </p:nvPicPr>
        <p:blipFill>
          <a:blip r:embed="rId3" cstate="print"/>
          <a:srcRect/>
          <a:stretch>
            <a:fillRect/>
          </a:stretch>
        </p:blipFill>
        <p:spPr bwMode="auto">
          <a:xfrm>
            <a:off x="5105400" y="2971800"/>
            <a:ext cx="3810000" cy="2857500"/>
          </a:xfrm>
          <a:prstGeom prst="rect">
            <a:avLst/>
          </a:prstGeom>
          <a:noFill/>
        </p:spPr>
      </p:pic>
      <p:pic>
        <p:nvPicPr>
          <p:cNvPr id="34818" name="Picture 2" descr="https://115861127-854769980587743627.preview.editmysite.com/uploads/1/1/5/8/115861127/20181003-143003.jpg"/>
          <p:cNvPicPr>
            <a:picLocks noChangeAspect="1" noChangeArrowheads="1"/>
          </p:cNvPicPr>
          <p:nvPr/>
        </p:nvPicPr>
        <p:blipFill>
          <a:blip r:embed="rId4" cstate="print"/>
          <a:srcRect/>
          <a:stretch>
            <a:fillRect/>
          </a:stretch>
        </p:blipFill>
        <p:spPr bwMode="auto">
          <a:xfrm>
            <a:off x="2971800" y="4114800"/>
            <a:ext cx="2438400" cy="1828800"/>
          </a:xfrm>
          <a:prstGeom prst="rect">
            <a:avLst/>
          </a:prstGeom>
          <a:noFill/>
        </p:spPr>
      </p:pic>
      <p:pic>
        <p:nvPicPr>
          <p:cNvPr id="34820" name="Picture 4" descr="https://115861127-854769980587743627.preview.editmysite.com/uploads/1/1/5/8/115861127/20181003-142845.jpg"/>
          <p:cNvPicPr>
            <a:picLocks noChangeAspect="1" noChangeArrowheads="1"/>
          </p:cNvPicPr>
          <p:nvPr/>
        </p:nvPicPr>
        <p:blipFill>
          <a:blip r:embed="rId5" cstate="print"/>
          <a:srcRect/>
          <a:stretch>
            <a:fillRect/>
          </a:stretch>
        </p:blipFill>
        <p:spPr bwMode="auto">
          <a:xfrm>
            <a:off x="304800" y="1524000"/>
            <a:ext cx="3810000" cy="28575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3429000" cy="584775"/>
          </a:xfrm>
          <a:prstGeom prst="rect">
            <a:avLst/>
          </a:prstGeom>
          <a:noFill/>
        </p:spPr>
        <p:txBody>
          <a:bodyPr wrap="square" rtlCol="0">
            <a:spAutoFit/>
          </a:bodyPr>
          <a:lstStyle/>
          <a:p>
            <a:r>
              <a:rPr lang="en-GB" sz="3200" b="1" u="sng" dirty="0" smtClean="0">
                <a:latin typeface="Comic Sans MS" pitchFamily="66" charset="0"/>
              </a:rPr>
              <a:t>Materials:</a:t>
            </a:r>
            <a:endParaRPr lang="en-GB" sz="3200" b="1" u="sng" dirty="0">
              <a:latin typeface="Comic Sans MS" pitchFamily="66" charset="0"/>
            </a:endParaRPr>
          </a:p>
        </p:txBody>
      </p:sp>
      <p:sp>
        <p:nvSpPr>
          <p:cNvPr id="3" name="Rectangle 2"/>
          <p:cNvSpPr/>
          <p:nvPr/>
        </p:nvSpPr>
        <p:spPr>
          <a:xfrm>
            <a:off x="228600" y="609600"/>
            <a:ext cx="8305800" cy="1477328"/>
          </a:xfrm>
          <a:prstGeom prst="rect">
            <a:avLst/>
          </a:prstGeom>
        </p:spPr>
        <p:txBody>
          <a:bodyPr wrap="square">
            <a:spAutoFit/>
          </a:bodyPr>
          <a:lstStyle/>
          <a:p>
            <a:pPr algn="ctr"/>
            <a:r>
              <a:rPr lang="en-IE" sz="3000" dirty="0" smtClean="0"/>
              <a:t>Ms. Duggan’s Junior Infants had lots of fun exploring texture, opposites and </a:t>
            </a:r>
            <a:r>
              <a:rPr lang="en-IE" sz="3000" dirty="0" smtClean="0"/>
              <a:t>changing materials</a:t>
            </a:r>
            <a:r>
              <a:rPr lang="en-IE" sz="3000" dirty="0" smtClean="0"/>
              <a:t>. The result was a plate of very tasty rice crispy buns. </a:t>
            </a:r>
            <a:endParaRPr lang="en-IE" sz="3000" dirty="0"/>
          </a:p>
        </p:txBody>
      </p:sp>
      <p:pic>
        <p:nvPicPr>
          <p:cNvPr id="32770" name="Picture 2" descr="https://115861127-854769980587743627.preview.editmysite.com/uploads/1/1/5/8/115861127/unnamed-4_7_orig.jpg"/>
          <p:cNvPicPr>
            <a:picLocks noChangeAspect="1" noChangeArrowheads="1"/>
          </p:cNvPicPr>
          <p:nvPr/>
        </p:nvPicPr>
        <p:blipFill>
          <a:blip r:embed="rId3" cstate="print"/>
          <a:srcRect/>
          <a:stretch>
            <a:fillRect/>
          </a:stretch>
        </p:blipFill>
        <p:spPr bwMode="auto">
          <a:xfrm>
            <a:off x="3657600" y="2667000"/>
            <a:ext cx="2057400" cy="2743200"/>
          </a:xfrm>
          <a:prstGeom prst="rect">
            <a:avLst/>
          </a:prstGeom>
          <a:noFill/>
        </p:spPr>
      </p:pic>
      <p:pic>
        <p:nvPicPr>
          <p:cNvPr id="32772" name="Picture 4" descr="https://115861127-854769980587743627.preview.editmysite.com/uploads/1/1/5/8/115861127/unnamed-3_7_orig.jpg"/>
          <p:cNvPicPr>
            <a:picLocks noChangeAspect="1" noChangeArrowheads="1"/>
          </p:cNvPicPr>
          <p:nvPr/>
        </p:nvPicPr>
        <p:blipFill>
          <a:blip r:embed="rId4" cstate="print"/>
          <a:srcRect/>
          <a:stretch>
            <a:fillRect/>
          </a:stretch>
        </p:blipFill>
        <p:spPr bwMode="auto">
          <a:xfrm>
            <a:off x="457200" y="2057400"/>
            <a:ext cx="2914650" cy="3886200"/>
          </a:xfrm>
          <a:prstGeom prst="rect">
            <a:avLst/>
          </a:prstGeom>
          <a:noFill/>
        </p:spPr>
      </p:pic>
      <p:pic>
        <p:nvPicPr>
          <p:cNvPr id="32774" name="Picture 6" descr="https://115861127-854769980587743627.preview.editmysite.com/uploads/1/1/5/8/115861127/unnamed-6_5_orig.jpg"/>
          <p:cNvPicPr>
            <a:picLocks noChangeAspect="1" noChangeArrowheads="1"/>
          </p:cNvPicPr>
          <p:nvPr/>
        </p:nvPicPr>
        <p:blipFill>
          <a:blip r:embed="rId5" cstate="print"/>
          <a:srcRect/>
          <a:stretch>
            <a:fillRect/>
          </a:stretch>
        </p:blipFill>
        <p:spPr bwMode="auto">
          <a:xfrm>
            <a:off x="5943600" y="2057400"/>
            <a:ext cx="2800350" cy="37338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7696200" cy="1200329"/>
          </a:xfrm>
          <a:prstGeom prst="rect">
            <a:avLst/>
          </a:prstGeom>
          <a:noFill/>
        </p:spPr>
        <p:txBody>
          <a:bodyPr wrap="square" rtlCol="0">
            <a:spAutoFit/>
          </a:bodyPr>
          <a:lstStyle/>
          <a:p>
            <a:pPr algn="ctr"/>
            <a:r>
              <a:rPr lang="en-IE" dirty="0" smtClean="0"/>
              <a:t>The children in 3</a:t>
            </a:r>
            <a:r>
              <a:rPr lang="en-IE" baseline="30000" dirty="0" smtClean="0"/>
              <a:t>rd</a:t>
            </a:r>
            <a:r>
              <a:rPr lang="en-IE" dirty="0" smtClean="0"/>
              <a:t> and 4</a:t>
            </a:r>
            <a:r>
              <a:rPr lang="en-IE" baseline="30000" dirty="0" smtClean="0"/>
              <a:t>th</a:t>
            </a:r>
            <a:r>
              <a:rPr lang="en-IE" dirty="0" smtClean="0"/>
              <a:t> class learned all about solids, liquids and gases.  The children had great fun making Rainbow Milk.  When washing up liquid is mixed to milk, it breaks down the bonds and allows the food colouring to mix throughout creating a rainbow effect.</a:t>
            </a:r>
            <a:endParaRPr lang="en-IE" dirty="0"/>
          </a:p>
        </p:txBody>
      </p:sp>
      <p:pic>
        <p:nvPicPr>
          <p:cNvPr id="31746" name="Picture 2" descr="https://115861127-854769980587743627.preview.editmysite.com/uploads/1/1/5/8/115861127/20181115-103409_orig.jpg"/>
          <p:cNvPicPr>
            <a:picLocks noChangeAspect="1" noChangeArrowheads="1"/>
          </p:cNvPicPr>
          <p:nvPr/>
        </p:nvPicPr>
        <p:blipFill>
          <a:blip r:embed="rId3" cstate="print"/>
          <a:srcRect/>
          <a:stretch>
            <a:fillRect/>
          </a:stretch>
        </p:blipFill>
        <p:spPr bwMode="auto">
          <a:xfrm>
            <a:off x="1447800" y="3886200"/>
            <a:ext cx="4343400" cy="2444150"/>
          </a:xfrm>
          <a:prstGeom prst="rect">
            <a:avLst/>
          </a:prstGeom>
          <a:noFill/>
        </p:spPr>
      </p:pic>
      <p:pic>
        <p:nvPicPr>
          <p:cNvPr id="31748" name="Picture 4" descr="https://115861127-854769980587743627.preview.editmysite.com/uploads/1/1/5/8/115861127/20181115-101752_orig.jpg"/>
          <p:cNvPicPr>
            <a:picLocks noChangeAspect="1" noChangeArrowheads="1"/>
          </p:cNvPicPr>
          <p:nvPr/>
        </p:nvPicPr>
        <p:blipFill>
          <a:blip r:embed="rId4" cstate="print"/>
          <a:srcRect/>
          <a:stretch>
            <a:fillRect/>
          </a:stretch>
        </p:blipFill>
        <p:spPr bwMode="auto">
          <a:xfrm>
            <a:off x="228600" y="1676400"/>
            <a:ext cx="3385298" cy="1905000"/>
          </a:xfrm>
          <a:prstGeom prst="rect">
            <a:avLst/>
          </a:prstGeom>
          <a:noFill/>
        </p:spPr>
      </p:pic>
      <p:pic>
        <p:nvPicPr>
          <p:cNvPr id="31750" name="Picture 6" descr="https://115861127-854769980587743627.preview.editmysite.com/uploads/1/1/5/8/115861127/20181115-101952_orig.jpg"/>
          <p:cNvPicPr>
            <a:picLocks noChangeAspect="1" noChangeArrowheads="1"/>
          </p:cNvPicPr>
          <p:nvPr/>
        </p:nvPicPr>
        <p:blipFill>
          <a:blip r:embed="rId5" cstate="print"/>
          <a:srcRect/>
          <a:stretch>
            <a:fillRect/>
          </a:stretch>
        </p:blipFill>
        <p:spPr bwMode="auto">
          <a:xfrm>
            <a:off x="4267200" y="1676400"/>
            <a:ext cx="4495800" cy="252991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115861127-854769980587743627.preview.editmysite.com/uploads/1/1/5/8/115861127/p1050984.jpg"/>
          <p:cNvPicPr>
            <a:picLocks noChangeAspect="1" noChangeArrowheads="1"/>
          </p:cNvPicPr>
          <p:nvPr/>
        </p:nvPicPr>
        <p:blipFill>
          <a:blip r:embed="rId3" cstate="print"/>
          <a:srcRect/>
          <a:stretch>
            <a:fillRect/>
          </a:stretch>
        </p:blipFill>
        <p:spPr bwMode="auto">
          <a:xfrm>
            <a:off x="4114800" y="0"/>
            <a:ext cx="4114800" cy="3086100"/>
          </a:xfrm>
          <a:prstGeom prst="rect">
            <a:avLst/>
          </a:prstGeom>
          <a:noFill/>
        </p:spPr>
      </p:pic>
      <p:pic>
        <p:nvPicPr>
          <p:cNvPr id="30724" name="Picture 4" descr="https://115861127-854769980587743627.preview.editmysite.com/uploads/1/1/5/8/115861127/p1050985.jpg"/>
          <p:cNvPicPr>
            <a:picLocks noChangeAspect="1" noChangeArrowheads="1"/>
          </p:cNvPicPr>
          <p:nvPr/>
        </p:nvPicPr>
        <p:blipFill>
          <a:blip r:embed="rId4" cstate="print"/>
          <a:srcRect/>
          <a:stretch>
            <a:fillRect/>
          </a:stretch>
        </p:blipFill>
        <p:spPr bwMode="auto">
          <a:xfrm>
            <a:off x="4953000" y="3200400"/>
            <a:ext cx="3810000" cy="2857500"/>
          </a:xfrm>
          <a:prstGeom prst="rect">
            <a:avLst/>
          </a:prstGeom>
          <a:noFill/>
        </p:spPr>
      </p:pic>
      <p:pic>
        <p:nvPicPr>
          <p:cNvPr id="30726" name="Picture 6" descr="https://115861127-854769980587743627.preview.editmysite.com/uploads/1/1/5/8/115861127/p1050981.jpg"/>
          <p:cNvPicPr>
            <a:picLocks noChangeAspect="1" noChangeArrowheads="1"/>
          </p:cNvPicPr>
          <p:nvPr/>
        </p:nvPicPr>
        <p:blipFill>
          <a:blip r:embed="rId5" cstate="print"/>
          <a:srcRect/>
          <a:stretch>
            <a:fillRect/>
          </a:stretch>
        </p:blipFill>
        <p:spPr bwMode="auto">
          <a:xfrm>
            <a:off x="422031" y="3810000"/>
            <a:ext cx="3692769" cy="2400300"/>
          </a:xfrm>
          <a:prstGeom prst="rect">
            <a:avLst/>
          </a:prstGeom>
          <a:noFill/>
        </p:spPr>
      </p:pic>
      <p:sp>
        <p:nvSpPr>
          <p:cNvPr id="6" name="TextBox 5"/>
          <p:cNvSpPr txBox="1"/>
          <p:nvPr/>
        </p:nvSpPr>
        <p:spPr>
          <a:xfrm>
            <a:off x="533400" y="533400"/>
            <a:ext cx="3276600" cy="2862322"/>
          </a:xfrm>
          <a:prstGeom prst="rect">
            <a:avLst/>
          </a:prstGeom>
          <a:noFill/>
        </p:spPr>
        <p:txBody>
          <a:bodyPr wrap="square" rtlCol="0">
            <a:spAutoFit/>
          </a:bodyPr>
          <a:lstStyle/>
          <a:p>
            <a:pPr algn="ctr"/>
            <a:r>
              <a:rPr lang="en-IE" dirty="0" smtClean="0"/>
              <a:t>The children in 1</a:t>
            </a:r>
            <a:r>
              <a:rPr lang="en-IE" baseline="30000" dirty="0" smtClean="0"/>
              <a:t>st</a:t>
            </a:r>
            <a:r>
              <a:rPr lang="en-IE" dirty="0" smtClean="0"/>
              <a:t> &amp; 2</a:t>
            </a:r>
            <a:r>
              <a:rPr lang="en-IE" baseline="30000" dirty="0" smtClean="0"/>
              <a:t>nd</a:t>
            </a:r>
            <a:r>
              <a:rPr lang="en-IE" dirty="0" smtClean="0"/>
              <a:t> class explored damp course. The children carried out a fair test experiment to discover which material worked best as damp course. The children loved watching the moisture travel through the sugar cubes. They discovered that plastic was the most suitable damp course. </a:t>
            </a:r>
            <a:endParaRPr lang="en-IE" dirty="0"/>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162800" cy="584775"/>
          </a:xfrm>
          <a:prstGeom prst="rect">
            <a:avLst/>
          </a:prstGeom>
          <a:noFill/>
        </p:spPr>
        <p:txBody>
          <a:bodyPr wrap="square" rtlCol="0">
            <a:spAutoFit/>
          </a:bodyPr>
          <a:lstStyle/>
          <a:p>
            <a:r>
              <a:rPr lang="en-GB" sz="3200" u="sng" dirty="0" smtClean="0">
                <a:latin typeface="Comic Sans MS" pitchFamily="66" charset="0"/>
              </a:rPr>
              <a:t>Environmental Awareness and Care</a:t>
            </a:r>
            <a:r>
              <a:rPr lang="en-GB" sz="3200" u="sng" dirty="0" smtClean="0"/>
              <a:t>:</a:t>
            </a:r>
            <a:endParaRPr lang="en-GB" sz="3200" u="sng" dirty="0"/>
          </a:p>
        </p:txBody>
      </p:sp>
      <p:sp>
        <p:nvSpPr>
          <p:cNvPr id="3" name="Rectangle 2"/>
          <p:cNvSpPr/>
          <p:nvPr/>
        </p:nvSpPr>
        <p:spPr>
          <a:xfrm>
            <a:off x="152400" y="914400"/>
            <a:ext cx="8686800" cy="1477328"/>
          </a:xfrm>
          <a:prstGeom prst="rect">
            <a:avLst/>
          </a:prstGeom>
        </p:spPr>
        <p:txBody>
          <a:bodyPr wrap="square">
            <a:spAutoFit/>
          </a:bodyPr>
          <a:lstStyle/>
          <a:p>
            <a:pPr algn="ctr"/>
            <a:r>
              <a:rPr lang="en-IE" sz="3000" dirty="0" smtClean="0"/>
              <a:t>The children in Senior Infants made bird feeders and hung them on the trees around the infant yard. We even found a bird’s nest whilst hanging them up.</a:t>
            </a:r>
            <a:endParaRPr lang="en-IE" sz="3000" dirty="0"/>
          </a:p>
        </p:txBody>
      </p:sp>
      <p:pic>
        <p:nvPicPr>
          <p:cNvPr id="29698" name="Picture 2" descr="https://115861127-854769980587743627.preview.editmysite.com/uploads/1/1/5/8/115861127/20181115-124711.jpg"/>
          <p:cNvPicPr>
            <a:picLocks noChangeAspect="1" noChangeArrowheads="1"/>
          </p:cNvPicPr>
          <p:nvPr/>
        </p:nvPicPr>
        <p:blipFill>
          <a:blip r:embed="rId3" cstate="print"/>
          <a:srcRect/>
          <a:stretch>
            <a:fillRect/>
          </a:stretch>
        </p:blipFill>
        <p:spPr bwMode="auto">
          <a:xfrm>
            <a:off x="1143000" y="2438400"/>
            <a:ext cx="6248400" cy="35147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610600" cy="1200329"/>
          </a:xfrm>
          <a:prstGeom prst="rect">
            <a:avLst/>
          </a:prstGeom>
          <a:noFill/>
        </p:spPr>
        <p:txBody>
          <a:bodyPr wrap="square" rtlCol="0">
            <a:spAutoFit/>
          </a:bodyPr>
          <a:lstStyle/>
          <a:p>
            <a:pPr algn="ctr"/>
            <a:r>
              <a:rPr lang="en-IE" dirty="0" smtClean="0"/>
              <a:t>Junior Infants are one with nature! The children in Junior Infants regularly go for walks around our school exploring and learning about the environment, weather and the changing seasons.  Following a walk during the season on autumn, the children recreated signs of autumn using apples and paint.  </a:t>
            </a:r>
            <a:endParaRPr lang="en-IE" dirty="0"/>
          </a:p>
        </p:txBody>
      </p:sp>
      <p:pic>
        <p:nvPicPr>
          <p:cNvPr id="62466" name="Picture 2" descr="We created beautiful Autumn Apple Trees. We used the colours red, yellow, orange and brown. We made lots of lovely prints using apples. It was lots of fun. "/>
          <p:cNvPicPr>
            <a:picLocks noChangeAspect="1" noChangeArrowheads="1"/>
          </p:cNvPicPr>
          <p:nvPr/>
        </p:nvPicPr>
        <p:blipFill>
          <a:blip r:embed="rId2" cstate="print"/>
          <a:srcRect/>
          <a:stretch>
            <a:fillRect/>
          </a:stretch>
        </p:blipFill>
        <p:spPr bwMode="auto">
          <a:xfrm>
            <a:off x="685800" y="1828800"/>
            <a:ext cx="3600450" cy="3886200"/>
          </a:xfrm>
          <a:prstGeom prst="rect">
            <a:avLst/>
          </a:prstGeom>
          <a:noFill/>
        </p:spPr>
      </p:pic>
      <p:pic>
        <p:nvPicPr>
          <p:cNvPr id="62468" name="Picture 4" descr="Making our Halloween Pumpkins.&#10;"/>
          <p:cNvPicPr>
            <a:picLocks noChangeAspect="1" noChangeArrowheads="1"/>
          </p:cNvPicPr>
          <p:nvPr/>
        </p:nvPicPr>
        <p:blipFill>
          <a:blip r:embed="rId3" cstate="print"/>
          <a:srcRect/>
          <a:stretch>
            <a:fillRect/>
          </a:stretch>
        </p:blipFill>
        <p:spPr bwMode="auto">
          <a:xfrm>
            <a:off x="5029200" y="1676400"/>
            <a:ext cx="3124200" cy="41656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153400" cy="923330"/>
          </a:xfrm>
          <a:prstGeom prst="rect">
            <a:avLst/>
          </a:prstGeom>
          <a:noFill/>
        </p:spPr>
        <p:txBody>
          <a:bodyPr wrap="square" rtlCol="0">
            <a:spAutoFit/>
          </a:bodyPr>
          <a:lstStyle/>
          <a:p>
            <a:r>
              <a:rPr lang="en-IE" dirty="0" smtClean="0"/>
              <a:t>The children in 5</a:t>
            </a:r>
            <a:r>
              <a:rPr lang="en-IE" baseline="30000" dirty="0" smtClean="0"/>
              <a:t>th</a:t>
            </a:r>
            <a:r>
              <a:rPr lang="en-IE" dirty="0" smtClean="0"/>
              <a:t> and 6</a:t>
            </a:r>
            <a:r>
              <a:rPr lang="en-IE" baseline="30000" dirty="0" smtClean="0"/>
              <a:t>th</a:t>
            </a:r>
            <a:r>
              <a:rPr lang="en-IE" dirty="0" smtClean="0"/>
              <a:t> designed and make windmills as part of their engineering projects but they researched and learned much about green energy and the use of turbines in Ireland to created energy.</a:t>
            </a:r>
            <a:endParaRPr lang="en-IE" dirty="0"/>
          </a:p>
        </p:txBody>
      </p:sp>
      <p:pic>
        <p:nvPicPr>
          <p:cNvPr id="63490" name="Picture 2" descr="https://115861127-854769980587743627.preview.editmysite.com/uploads/1/1/5/8/115861127/1525177233533_orig.jpg"/>
          <p:cNvPicPr>
            <a:picLocks noChangeAspect="1" noChangeArrowheads="1"/>
          </p:cNvPicPr>
          <p:nvPr/>
        </p:nvPicPr>
        <p:blipFill>
          <a:blip r:embed="rId2" cstate="print"/>
          <a:srcRect/>
          <a:stretch>
            <a:fillRect/>
          </a:stretch>
        </p:blipFill>
        <p:spPr bwMode="auto">
          <a:xfrm>
            <a:off x="533400" y="1524000"/>
            <a:ext cx="2913739" cy="3886200"/>
          </a:xfrm>
          <a:prstGeom prst="rect">
            <a:avLst/>
          </a:prstGeom>
          <a:noFill/>
        </p:spPr>
      </p:pic>
      <p:pic>
        <p:nvPicPr>
          <p:cNvPr id="63492" name="Picture 4" descr="https://115861127-854769980587743627.preview.editmysite.com/uploads/1/1/5/8/115861127/20181009-134036_orig.jpg"/>
          <p:cNvPicPr>
            <a:picLocks noChangeAspect="1" noChangeArrowheads="1"/>
          </p:cNvPicPr>
          <p:nvPr/>
        </p:nvPicPr>
        <p:blipFill>
          <a:blip r:embed="rId3" cstate="print"/>
          <a:srcRect/>
          <a:stretch>
            <a:fillRect/>
          </a:stretch>
        </p:blipFill>
        <p:spPr bwMode="auto">
          <a:xfrm>
            <a:off x="4267200" y="1752600"/>
            <a:ext cx="4167664" cy="312477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4343400" cy="584775"/>
          </a:xfrm>
          <a:prstGeom prst="rect">
            <a:avLst/>
          </a:prstGeom>
          <a:noFill/>
        </p:spPr>
        <p:txBody>
          <a:bodyPr wrap="square" rtlCol="0">
            <a:spAutoFit/>
          </a:bodyPr>
          <a:lstStyle/>
          <a:p>
            <a:r>
              <a:rPr lang="en-GB" sz="3200" b="1" u="sng" dirty="0" smtClean="0">
                <a:latin typeface="Comic Sans MS" pitchFamily="66" charset="0"/>
              </a:rPr>
              <a:t>Science Week 2018</a:t>
            </a:r>
            <a:endParaRPr lang="en-GB" sz="3200" b="1" u="sng" dirty="0">
              <a:latin typeface="Comic Sans MS" pitchFamily="66" charset="0"/>
            </a:endParaRPr>
          </a:p>
        </p:txBody>
      </p:sp>
      <p:pic>
        <p:nvPicPr>
          <p:cNvPr id="28674" name="Picture 2" descr="https://115861127-854769980587743627.preview.editmysite.com/uploads/1/1/5/8/115861127/20190118-122810.jpg"/>
          <p:cNvPicPr>
            <a:picLocks noChangeAspect="1" noChangeArrowheads="1"/>
          </p:cNvPicPr>
          <p:nvPr/>
        </p:nvPicPr>
        <p:blipFill>
          <a:blip r:embed="rId3" cstate="print"/>
          <a:srcRect/>
          <a:stretch>
            <a:fillRect/>
          </a:stretch>
        </p:blipFill>
        <p:spPr bwMode="auto">
          <a:xfrm>
            <a:off x="152400" y="1219200"/>
            <a:ext cx="2133600" cy="1600200"/>
          </a:xfrm>
          <a:prstGeom prst="rect">
            <a:avLst/>
          </a:prstGeom>
          <a:noFill/>
        </p:spPr>
      </p:pic>
      <p:sp>
        <p:nvSpPr>
          <p:cNvPr id="5" name="TextBox 4"/>
          <p:cNvSpPr txBox="1"/>
          <p:nvPr/>
        </p:nvSpPr>
        <p:spPr>
          <a:xfrm>
            <a:off x="152400" y="762000"/>
            <a:ext cx="8839200" cy="646331"/>
          </a:xfrm>
          <a:prstGeom prst="rect">
            <a:avLst/>
          </a:prstGeom>
          <a:noFill/>
        </p:spPr>
        <p:txBody>
          <a:bodyPr wrap="square" rtlCol="0">
            <a:spAutoFit/>
          </a:bodyPr>
          <a:lstStyle/>
          <a:p>
            <a:pPr algn="ctr"/>
            <a:r>
              <a:rPr lang="en-IE" dirty="0" smtClean="0"/>
              <a:t>The wonderful children of </a:t>
            </a:r>
            <a:r>
              <a:rPr lang="en-IE" dirty="0" err="1" smtClean="0"/>
              <a:t>Scoil</a:t>
            </a:r>
            <a:r>
              <a:rPr lang="en-IE" dirty="0" smtClean="0"/>
              <a:t> </a:t>
            </a:r>
            <a:r>
              <a:rPr lang="en-IE" dirty="0" err="1" smtClean="0"/>
              <a:t>Teampall</a:t>
            </a:r>
            <a:r>
              <a:rPr lang="en-IE" dirty="0" smtClean="0"/>
              <a:t> </a:t>
            </a:r>
            <a:r>
              <a:rPr lang="en-IE" dirty="0" err="1" smtClean="0"/>
              <a:t>Toinne</a:t>
            </a:r>
            <a:r>
              <a:rPr lang="en-IE" dirty="0" smtClean="0"/>
              <a:t> proved to be Super Scientists during Science Week. Take a look!</a:t>
            </a:r>
            <a:endParaRPr lang="en-IE" dirty="0"/>
          </a:p>
        </p:txBody>
      </p:sp>
      <p:pic>
        <p:nvPicPr>
          <p:cNvPr id="28676" name="Picture 4" descr="https://115861127-854769980587743627.preview.editmysite.com/uploads/1/1/5/8/115861127/20190118-122829.jpg"/>
          <p:cNvPicPr>
            <a:picLocks noChangeAspect="1" noChangeArrowheads="1"/>
          </p:cNvPicPr>
          <p:nvPr/>
        </p:nvPicPr>
        <p:blipFill>
          <a:blip r:embed="rId4" cstate="print"/>
          <a:srcRect/>
          <a:stretch>
            <a:fillRect/>
          </a:stretch>
        </p:blipFill>
        <p:spPr bwMode="auto">
          <a:xfrm>
            <a:off x="6629400" y="3867150"/>
            <a:ext cx="2286000" cy="1714500"/>
          </a:xfrm>
          <a:prstGeom prst="rect">
            <a:avLst/>
          </a:prstGeom>
          <a:noFill/>
        </p:spPr>
      </p:pic>
      <p:pic>
        <p:nvPicPr>
          <p:cNvPr id="28678" name="Picture 6" descr="https://115861127-854769980587743627.preview.editmysite.com/uploads/1/1/5/8/115861127/p1050973_orig.jpg"/>
          <p:cNvPicPr>
            <a:picLocks noChangeAspect="1" noChangeArrowheads="1"/>
          </p:cNvPicPr>
          <p:nvPr/>
        </p:nvPicPr>
        <p:blipFill>
          <a:blip r:embed="rId5" cstate="print"/>
          <a:srcRect/>
          <a:stretch>
            <a:fillRect/>
          </a:stretch>
        </p:blipFill>
        <p:spPr bwMode="auto">
          <a:xfrm>
            <a:off x="1676400" y="2133600"/>
            <a:ext cx="2439162" cy="1828800"/>
          </a:xfrm>
          <a:prstGeom prst="rect">
            <a:avLst/>
          </a:prstGeom>
          <a:noFill/>
        </p:spPr>
      </p:pic>
      <p:pic>
        <p:nvPicPr>
          <p:cNvPr id="28680" name="Picture 8" descr="https://115861127-854769980587743627.preview.editmysite.com/uploads/1/1/5/8/115861127/p1050963_orig.jpg"/>
          <p:cNvPicPr>
            <a:picLocks noChangeAspect="1" noChangeArrowheads="1"/>
          </p:cNvPicPr>
          <p:nvPr/>
        </p:nvPicPr>
        <p:blipFill>
          <a:blip r:embed="rId6" cstate="print"/>
          <a:srcRect/>
          <a:stretch>
            <a:fillRect/>
          </a:stretch>
        </p:blipFill>
        <p:spPr bwMode="auto">
          <a:xfrm>
            <a:off x="228600" y="3657600"/>
            <a:ext cx="2235899" cy="1676400"/>
          </a:xfrm>
          <a:prstGeom prst="rect">
            <a:avLst/>
          </a:prstGeom>
          <a:noFill/>
        </p:spPr>
      </p:pic>
      <p:pic>
        <p:nvPicPr>
          <p:cNvPr id="28682" name="Picture 10" descr="https://115861127-854769980587743627.preview.editmysite.com/uploads/1/1/5/8/115861127/20181116-093346.jpg"/>
          <p:cNvPicPr>
            <a:picLocks noChangeAspect="1" noChangeArrowheads="1"/>
          </p:cNvPicPr>
          <p:nvPr/>
        </p:nvPicPr>
        <p:blipFill>
          <a:blip r:embed="rId7" cstate="print"/>
          <a:srcRect/>
          <a:stretch>
            <a:fillRect/>
          </a:stretch>
        </p:blipFill>
        <p:spPr bwMode="auto">
          <a:xfrm>
            <a:off x="3810000" y="1447800"/>
            <a:ext cx="2438400" cy="1533525"/>
          </a:xfrm>
          <a:prstGeom prst="rect">
            <a:avLst/>
          </a:prstGeom>
          <a:noFill/>
        </p:spPr>
      </p:pic>
      <p:pic>
        <p:nvPicPr>
          <p:cNvPr id="28684" name="Picture 12" descr="https://115861127-854769980587743627.preview.editmysite.com/uploads/1/1/5/8/115861127/unnamed_10.jpg"/>
          <p:cNvPicPr>
            <a:picLocks noChangeAspect="1" noChangeArrowheads="1"/>
          </p:cNvPicPr>
          <p:nvPr/>
        </p:nvPicPr>
        <p:blipFill>
          <a:blip r:embed="rId8" cstate="print"/>
          <a:srcRect/>
          <a:stretch>
            <a:fillRect/>
          </a:stretch>
        </p:blipFill>
        <p:spPr bwMode="auto">
          <a:xfrm>
            <a:off x="4267200" y="2971800"/>
            <a:ext cx="1714500" cy="2286000"/>
          </a:xfrm>
          <a:prstGeom prst="rect">
            <a:avLst/>
          </a:prstGeom>
          <a:noFill/>
        </p:spPr>
      </p:pic>
      <p:pic>
        <p:nvPicPr>
          <p:cNvPr id="28686" name="Picture 14" descr="https://115861127-854769980587743627.preview.editmysite.com/uploads/1/1/5/8/115861127/20190118-120122.jpg"/>
          <p:cNvPicPr>
            <a:picLocks noChangeAspect="1" noChangeArrowheads="1"/>
          </p:cNvPicPr>
          <p:nvPr/>
        </p:nvPicPr>
        <p:blipFill>
          <a:blip r:embed="rId9" cstate="print"/>
          <a:srcRect/>
          <a:stretch>
            <a:fillRect/>
          </a:stretch>
        </p:blipFill>
        <p:spPr bwMode="auto">
          <a:xfrm>
            <a:off x="457200" y="4876800"/>
            <a:ext cx="3522133" cy="1981200"/>
          </a:xfrm>
          <a:prstGeom prst="rect">
            <a:avLst/>
          </a:prstGeom>
          <a:noFill/>
        </p:spPr>
      </p:pic>
      <p:pic>
        <p:nvPicPr>
          <p:cNvPr id="28688" name="Picture 16" descr="https://115861127-854769980587743627.preview.editmysite.com/uploads/1/1/5/8/115861127/unnamed-9_1.jpg"/>
          <p:cNvPicPr>
            <a:picLocks noChangeAspect="1" noChangeArrowheads="1"/>
          </p:cNvPicPr>
          <p:nvPr/>
        </p:nvPicPr>
        <p:blipFill>
          <a:blip r:embed="rId10" cstate="print"/>
          <a:srcRect/>
          <a:stretch>
            <a:fillRect/>
          </a:stretch>
        </p:blipFill>
        <p:spPr bwMode="auto">
          <a:xfrm>
            <a:off x="6248400" y="1219200"/>
            <a:ext cx="2020801" cy="2692717"/>
          </a:xfrm>
          <a:prstGeom prst="rect">
            <a:avLst/>
          </a:prstGeom>
          <a:noFill/>
        </p:spPr>
      </p:pic>
      <p:pic>
        <p:nvPicPr>
          <p:cNvPr id="28689" name="Picture 17"/>
          <p:cNvPicPr>
            <a:picLocks noChangeAspect="1" noChangeArrowheads="1"/>
          </p:cNvPicPr>
          <p:nvPr/>
        </p:nvPicPr>
        <p:blipFill>
          <a:blip r:embed="rId11" cstate="print"/>
          <a:srcRect/>
          <a:stretch>
            <a:fillRect/>
          </a:stretch>
        </p:blipFill>
        <p:spPr bwMode="auto">
          <a:xfrm>
            <a:off x="4572000" y="4876800"/>
            <a:ext cx="2209800" cy="16573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305800" cy="1077218"/>
          </a:xfrm>
          <a:prstGeom prst="rect">
            <a:avLst/>
          </a:prstGeom>
          <a:noFill/>
        </p:spPr>
        <p:txBody>
          <a:bodyPr wrap="square" rtlCol="0">
            <a:spAutoFit/>
          </a:bodyPr>
          <a:lstStyle/>
          <a:p>
            <a:pPr algn="ctr"/>
            <a:r>
              <a:rPr lang="en-GB" sz="3200" dirty="0" smtClean="0">
                <a:latin typeface="Comic Sans MS" pitchFamily="66" charset="0"/>
              </a:rPr>
              <a:t>Visit from Lismore Mobile Science Centre to all classes</a:t>
            </a:r>
            <a:r>
              <a:rPr lang="en-GB" sz="3200" dirty="0" smtClean="0"/>
              <a:t>:</a:t>
            </a:r>
            <a:endParaRPr lang="en-GB" sz="3200" dirty="0"/>
          </a:p>
        </p:txBody>
      </p:sp>
      <p:sp>
        <p:nvSpPr>
          <p:cNvPr id="3" name="TextBox 2"/>
          <p:cNvSpPr txBox="1"/>
          <p:nvPr/>
        </p:nvSpPr>
        <p:spPr>
          <a:xfrm>
            <a:off x="0" y="1600200"/>
            <a:ext cx="4495800" cy="461665"/>
          </a:xfrm>
          <a:prstGeom prst="rect">
            <a:avLst/>
          </a:prstGeom>
          <a:noFill/>
        </p:spPr>
        <p:txBody>
          <a:bodyPr wrap="square" rtlCol="0">
            <a:spAutoFit/>
          </a:bodyPr>
          <a:lstStyle/>
          <a:p>
            <a:r>
              <a:rPr lang="en-IE" sz="2400" b="1" u="sng" dirty="0" smtClean="0"/>
              <a:t>Junior Infants</a:t>
            </a:r>
            <a:endParaRPr lang="en-IE" sz="2400" b="1" u="sng" dirty="0"/>
          </a:p>
        </p:txBody>
      </p:sp>
      <p:pic>
        <p:nvPicPr>
          <p:cNvPr id="24578" name="Picture 2" descr="https://115861127-854769980587743627.preview.editmysite.com/uploads/1/1/5/8/115861127/20181129-102515_orig.jpg"/>
          <p:cNvPicPr>
            <a:picLocks noChangeAspect="1" noChangeArrowheads="1"/>
          </p:cNvPicPr>
          <p:nvPr/>
        </p:nvPicPr>
        <p:blipFill>
          <a:blip r:embed="rId3" cstate="print"/>
          <a:srcRect/>
          <a:stretch>
            <a:fillRect/>
          </a:stretch>
        </p:blipFill>
        <p:spPr bwMode="auto">
          <a:xfrm>
            <a:off x="0" y="2438400"/>
            <a:ext cx="1524000" cy="2708240"/>
          </a:xfrm>
          <a:prstGeom prst="rect">
            <a:avLst/>
          </a:prstGeom>
          <a:noFill/>
        </p:spPr>
      </p:pic>
      <p:pic>
        <p:nvPicPr>
          <p:cNvPr id="24580" name="Picture 4" descr="https://115861127-854769980587743627.preview.editmysite.com/uploads/1/1/5/8/115861127/20181129-102716_orig.jpg"/>
          <p:cNvPicPr>
            <a:picLocks noChangeAspect="1" noChangeArrowheads="1"/>
          </p:cNvPicPr>
          <p:nvPr/>
        </p:nvPicPr>
        <p:blipFill>
          <a:blip r:embed="rId4" cstate="print"/>
          <a:srcRect/>
          <a:stretch>
            <a:fillRect/>
          </a:stretch>
        </p:blipFill>
        <p:spPr bwMode="auto">
          <a:xfrm>
            <a:off x="1143000" y="4114799"/>
            <a:ext cx="1524000" cy="2708237"/>
          </a:xfrm>
          <a:prstGeom prst="rect">
            <a:avLst/>
          </a:prstGeom>
          <a:noFill/>
        </p:spPr>
      </p:pic>
      <p:pic>
        <p:nvPicPr>
          <p:cNvPr id="24582" name="Picture 6" descr="https://115861127-854769980587743627.preview.editmysite.com/uploads/1/1/5/8/115861127/20181129-102814_orig.jpg"/>
          <p:cNvPicPr>
            <a:picLocks noChangeAspect="1" noChangeArrowheads="1"/>
          </p:cNvPicPr>
          <p:nvPr/>
        </p:nvPicPr>
        <p:blipFill>
          <a:blip r:embed="rId5" cstate="print"/>
          <a:srcRect/>
          <a:stretch>
            <a:fillRect/>
          </a:stretch>
        </p:blipFill>
        <p:spPr bwMode="auto">
          <a:xfrm>
            <a:off x="2743200" y="1905000"/>
            <a:ext cx="1629433" cy="2895600"/>
          </a:xfrm>
          <a:prstGeom prst="rect">
            <a:avLst/>
          </a:prstGeom>
          <a:noFill/>
        </p:spPr>
      </p:pic>
      <p:pic>
        <p:nvPicPr>
          <p:cNvPr id="24586" name="Picture 10" descr="https://115861127-854769980587743627.preview.editmysite.com/uploads/1/1/5/8/115861127/20181129-101925_orig.jpg"/>
          <p:cNvPicPr>
            <a:picLocks noChangeAspect="1" noChangeArrowheads="1"/>
          </p:cNvPicPr>
          <p:nvPr/>
        </p:nvPicPr>
        <p:blipFill>
          <a:blip r:embed="rId6" cstate="print"/>
          <a:srcRect/>
          <a:stretch>
            <a:fillRect/>
          </a:stretch>
        </p:blipFill>
        <p:spPr bwMode="auto">
          <a:xfrm>
            <a:off x="4343400" y="2438400"/>
            <a:ext cx="1901190" cy="3378528"/>
          </a:xfrm>
          <a:prstGeom prst="rect">
            <a:avLst/>
          </a:prstGeom>
          <a:noFill/>
        </p:spPr>
      </p:pic>
      <p:pic>
        <p:nvPicPr>
          <p:cNvPr id="24588" name="Picture 12" descr="https://115861127-854769980587743627.preview.editmysite.com/uploads/1/1/5/8/115861127/20181129-102144_orig.jpg"/>
          <p:cNvPicPr>
            <a:picLocks noChangeAspect="1" noChangeArrowheads="1"/>
          </p:cNvPicPr>
          <p:nvPr/>
        </p:nvPicPr>
        <p:blipFill>
          <a:blip r:embed="rId7" cstate="print"/>
          <a:srcRect/>
          <a:stretch>
            <a:fillRect/>
          </a:stretch>
        </p:blipFill>
        <p:spPr bwMode="auto">
          <a:xfrm>
            <a:off x="6553200" y="1371600"/>
            <a:ext cx="1843832" cy="3276600"/>
          </a:xfrm>
          <a:prstGeom prst="rect">
            <a:avLst/>
          </a:prstGeom>
          <a:noFill/>
        </p:spPr>
      </p:pic>
      <p:sp>
        <p:nvSpPr>
          <p:cNvPr id="10" name="Rectangle 9"/>
          <p:cNvSpPr/>
          <p:nvPr/>
        </p:nvSpPr>
        <p:spPr>
          <a:xfrm>
            <a:off x="3886200" y="6019800"/>
            <a:ext cx="5105400" cy="646331"/>
          </a:xfrm>
          <a:prstGeom prst="rect">
            <a:avLst/>
          </a:prstGeom>
        </p:spPr>
        <p:txBody>
          <a:bodyPr wrap="square">
            <a:spAutoFit/>
          </a:bodyPr>
          <a:lstStyle/>
          <a:p>
            <a:pPr algn="ctr"/>
            <a:r>
              <a:rPr lang="en-IE" dirty="0" smtClean="0"/>
              <a:t>Senior infants also learned about static electricity, acids and based and they made a volcano as well. </a:t>
            </a:r>
            <a:endParaRPr lang="en-IE" dirty="0"/>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2133600" cy="461665"/>
          </a:xfrm>
          <a:prstGeom prst="rect">
            <a:avLst/>
          </a:prstGeom>
          <a:noFill/>
        </p:spPr>
        <p:txBody>
          <a:bodyPr wrap="square" rtlCol="0">
            <a:spAutoFit/>
          </a:bodyPr>
          <a:lstStyle/>
          <a:p>
            <a:r>
              <a:rPr lang="en-IE" sz="2400" b="1" u="sng" dirty="0" smtClean="0"/>
              <a:t>Senior Infants</a:t>
            </a:r>
            <a:endParaRPr lang="en-IE" sz="2400" b="1" u="sng" dirty="0"/>
          </a:p>
        </p:txBody>
      </p:sp>
      <p:sp>
        <p:nvSpPr>
          <p:cNvPr id="3" name="Rectangle 2"/>
          <p:cNvSpPr/>
          <p:nvPr/>
        </p:nvSpPr>
        <p:spPr>
          <a:xfrm>
            <a:off x="0" y="685800"/>
            <a:ext cx="9144000" cy="646331"/>
          </a:xfrm>
          <a:prstGeom prst="rect">
            <a:avLst/>
          </a:prstGeom>
        </p:spPr>
        <p:txBody>
          <a:bodyPr wrap="square">
            <a:spAutoFit/>
          </a:bodyPr>
          <a:lstStyle/>
          <a:p>
            <a:pPr algn="ctr"/>
            <a:r>
              <a:rPr lang="en-IE" dirty="0" smtClean="0"/>
              <a:t>Senior infants also learned about static electricity, acids and based and they made a volcano as well. </a:t>
            </a:r>
            <a:endParaRPr lang="en-IE" dirty="0"/>
          </a:p>
        </p:txBody>
      </p:sp>
      <p:pic>
        <p:nvPicPr>
          <p:cNvPr id="65538" name="Picture 2" descr="https://115861127-854769980587743627.preview.editmysite.com/uploads/1/1/5/8/115861127/20181129-113419_orig.jpg"/>
          <p:cNvPicPr>
            <a:picLocks noChangeAspect="1" noChangeArrowheads="1"/>
          </p:cNvPicPr>
          <p:nvPr/>
        </p:nvPicPr>
        <p:blipFill>
          <a:blip r:embed="rId2" cstate="print"/>
          <a:srcRect/>
          <a:stretch>
            <a:fillRect/>
          </a:stretch>
        </p:blipFill>
        <p:spPr bwMode="auto">
          <a:xfrm>
            <a:off x="304800" y="1600200"/>
            <a:ext cx="1629433" cy="2895600"/>
          </a:xfrm>
          <a:prstGeom prst="rect">
            <a:avLst/>
          </a:prstGeom>
          <a:noFill/>
        </p:spPr>
      </p:pic>
      <p:pic>
        <p:nvPicPr>
          <p:cNvPr id="65542" name="Picture 6" descr="https://115861127-854769980587743627.preview.editmysite.com/uploads/1/1/5/8/115861127/20181129-114758_orig.jpg"/>
          <p:cNvPicPr>
            <a:picLocks noChangeAspect="1" noChangeArrowheads="1"/>
          </p:cNvPicPr>
          <p:nvPr/>
        </p:nvPicPr>
        <p:blipFill>
          <a:blip r:embed="rId3" cstate="print"/>
          <a:srcRect/>
          <a:stretch>
            <a:fillRect/>
          </a:stretch>
        </p:blipFill>
        <p:spPr bwMode="auto">
          <a:xfrm>
            <a:off x="4114800" y="1371600"/>
            <a:ext cx="4841346" cy="2209800"/>
          </a:xfrm>
          <a:prstGeom prst="rect">
            <a:avLst/>
          </a:prstGeom>
          <a:noFill/>
        </p:spPr>
      </p:pic>
      <p:pic>
        <p:nvPicPr>
          <p:cNvPr id="65544" name="Picture 8" descr="https://115861127-854769980587743627.preview.editmysite.com/uploads/1/1/5/8/115861127/20181129-115917_orig.jpg"/>
          <p:cNvPicPr>
            <a:picLocks noChangeAspect="1" noChangeArrowheads="1"/>
          </p:cNvPicPr>
          <p:nvPr/>
        </p:nvPicPr>
        <p:blipFill>
          <a:blip r:embed="rId4" cstate="print"/>
          <a:srcRect/>
          <a:stretch>
            <a:fillRect/>
          </a:stretch>
        </p:blipFill>
        <p:spPr bwMode="auto">
          <a:xfrm>
            <a:off x="2209800" y="3733800"/>
            <a:ext cx="5829300" cy="328030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1752600"/>
            <a:ext cx="3962400" cy="2308324"/>
          </a:xfrm>
          <a:prstGeom prst="rect">
            <a:avLst/>
          </a:prstGeom>
          <a:noFill/>
        </p:spPr>
        <p:txBody>
          <a:bodyPr wrap="square" rtlCol="0">
            <a:spAutoFit/>
          </a:bodyPr>
          <a:lstStyle/>
          <a:p>
            <a:pPr algn="ctr"/>
            <a:r>
              <a:rPr lang="en-GB" sz="4800" dirty="0" smtClean="0">
                <a:latin typeface="Comic Sans MS" pitchFamily="66" charset="0"/>
              </a:rPr>
              <a:t>Step One:</a:t>
            </a:r>
          </a:p>
          <a:p>
            <a:pPr algn="ctr"/>
            <a:r>
              <a:rPr lang="en-GB" sz="4800" dirty="0" smtClean="0">
                <a:latin typeface="Comic Sans MS" pitchFamily="66" charset="0"/>
              </a:rPr>
              <a:t> </a:t>
            </a:r>
          </a:p>
          <a:p>
            <a:pPr algn="ctr"/>
            <a:r>
              <a:rPr lang="en-GB" sz="4800" dirty="0" smtClean="0">
                <a:latin typeface="Comic Sans MS" pitchFamily="66" charset="0"/>
              </a:rPr>
              <a:t>Science</a:t>
            </a:r>
            <a:endParaRPr lang="en-GB" sz="4800" dirty="0">
              <a:latin typeface="Comic Sans MS" pitchFamily="66" charset="0"/>
            </a:endParaRP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4267200" cy="430887"/>
          </a:xfrm>
          <a:prstGeom prst="rect">
            <a:avLst/>
          </a:prstGeom>
          <a:noFill/>
        </p:spPr>
        <p:txBody>
          <a:bodyPr wrap="square" rtlCol="0">
            <a:spAutoFit/>
          </a:bodyPr>
          <a:lstStyle/>
          <a:p>
            <a:r>
              <a:rPr lang="en-US" sz="2200" b="1" u="sng" dirty="0" smtClean="0"/>
              <a:t>1</a:t>
            </a:r>
            <a:r>
              <a:rPr lang="en-US" sz="2200" b="1" u="sng" baseline="30000" dirty="0" smtClean="0"/>
              <a:t>st</a:t>
            </a:r>
            <a:r>
              <a:rPr lang="en-US" sz="2200" b="1" u="sng" dirty="0" smtClean="0"/>
              <a:t> &amp; 2</a:t>
            </a:r>
            <a:r>
              <a:rPr lang="en-US" sz="2200" b="1" u="sng" baseline="30000" dirty="0" smtClean="0"/>
              <a:t>nd</a:t>
            </a:r>
            <a:r>
              <a:rPr lang="en-US" sz="2200" b="1" u="sng" dirty="0" smtClean="0"/>
              <a:t> class</a:t>
            </a:r>
            <a:r>
              <a:rPr lang="en-US" sz="2200" b="1" u="sng" dirty="0" smtClean="0"/>
              <a:t>: Guts and Digestion</a:t>
            </a:r>
            <a:endParaRPr lang="en-IE" sz="2200" b="1" u="sng" dirty="0"/>
          </a:p>
        </p:txBody>
      </p:sp>
      <p:pic>
        <p:nvPicPr>
          <p:cNvPr id="3074" name="Picture 2" descr="https://115861127-854769980587743627.preview.editmysite.com/uploads/1/1/5/8/115861127/p1060028_orig.jpg"/>
          <p:cNvPicPr>
            <a:picLocks noChangeAspect="1" noChangeArrowheads="1"/>
          </p:cNvPicPr>
          <p:nvPr/>
        </p:nvPicPr>
        <p:blipFill>
          <a:blip r:embed="rId2" cstate="print"/>
          <a:srcRect/>
          <a:stretch>
            <a:fillRect/>
          </a:stretch>
        </p:blipFill>
        <p:spPr bwMode="auto">
          <a:xfrm>
            <a:off x="152400" y="838200"/>
            <a:ext cx="4166902" cy="3124200"/>
          </a:xfrm>
          <a:prstGeom prst="rect">
            <a:avLst/>
          </a:prstGeom>
          <a:noFill/>
        </p:spPr>
      </p:pic>
      <p:pic>
        <p:nvPicPr>
          <p:cNvPr id="3076" name="Picture 4" descr="https://115861127-854769980587743627.preview.editmysite.com/uploads/1/1/5/8/115861127/p1060032_orig.jpg"/>
          <p:cNvPicPr>
            <a:picLocks noChangeAspect="1" noChangeArrowheads="1"/>
          </p:cNvPicPr>
          <p:nvPr/>
        </p:nvPicPr>
        <p:blipFill>
          <a:blip r:embed="rId3" cstate="print"/>
          <a:srcRect/>
          <a:stretch>
            <a:fillRect/>
          </a:stretch>
        </p:blipFill>
        <p:spPr bwMode="auto">
          <a:xfrm>
            <a:off x="1295400" y="3200400"/>
            <a:ext cx="3862006" cy="2895600"/>
          </a:xfrm>
          <a:prstGeom prst="rect">
            <a:avLst/>
          </a:prstGeom>
          <a:noFill/>
        </p:spPr>
      </p:pic>
      <p:pic>
        <p:nvPicPr>
          <p:cNvPr id="3078" name="Picture 6" descr="https://115861127-854769980587743627.preview.editmysite.com/uploads/1/1/5/8/115861127/p1060046_orig.jpg"/>
          <p:cNvPicPr>
            <a:picLocks noChangeAspect="1" noChangeArrowheads="1"/>
          </p:cNvPicPr>
          <p:nvPr/>
        </p:nvPicPr>
        <p:blipFill>
          <a:blip r:embed="rId4" cstate="print"/>
          <a:srcRect/>
          <a:stretch>
            <a:fillRect/>
          </a:stretch>
        </p:blipFill>
        <p:spPr bwMode="auto">
          <a:xfrm>
            <a:off x="4495800" y="1447800"/>
            <a:ext cx="3862007" cy="2895600"/>
          </a:xfrm>
          <a:prstGeom prst="rect">
            <a:avLst/>
          </a:prstGeom>
          <a:noFill/>
        </p:spPr>
      </p:pic>
      <p:sp>
        <p:nvSpPr>
          <p:cNvPr id="6" name="TextBox 5"/>
          <p:cNvSpPr txBox="1"/>
          <p:nvPr/>
        </p:nvSpPr>
        <p:spPr>
          <a:xfrm>
            <a:off x="5334000" y="4419600"/>
            <a:ext cx="3505200" cy="2031325"/>
          </a:xfrm>
          <a:prstGeom prst="rect">
            <a:avLst/>
          </a:prstGeom>
          <a:noFill/>
        </p:spPr>
        <p:txBody>
          <a:bodyPr wrap="square" rtlCol="0">
            <a:spAutoFit/>
          </a:bodyPr>
          <a:lstStyle/>
          <a:p>
            <a:r>
              <a:rPr lang="en-US" dirty="0" smtClean="0"/>
              <a:t>The children had lots of smelly fun with these experiments.  They learned all about the gut and the intestine.  They learned how food travels through the digestive system and is broken down to be used to help us to grow and play.</a:t>
            </a:r>
            <a:endParaRPr lang="en-I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0"/>
            <a:ext cx="3042115" cy="430887"/>
          </a:xfrm>
          <a:prstGeom prst="rect">
            <a:avLst/>
          </a:prstGeom>
        </p:spPr>
        <p:txBody>
          <a:bodyPr wrap="none">
            <a:spAutoFit/>
          </a:bodyPr>
          <a:lstStyle/>
          <a:p>
            <a:r>
              <a:rPr lang="en-US" sz="2200" b="1" u="sng" dirty="0" smtClean="0"/>
              <a:t>3</a:t>
            </a:r>
            <a:r>
              <a:rPr lang="en-US" sz="2200" b="1" u="sng" baseline="30000" dirty="0" smtClean="0"/>
              <a:t>rd</a:t>
            </a:r>
            <a:r>
              <a:rPr lang="en-US" sz="2200" b="1" u="sng" dirty="0" smtClean="0"/>
              <a:t> &amp; 4</a:t>
            </a:r>
            <a:r>
              <a:rPr lang="en-US" sz="2200" b="1" u="sng" baseline="30000" dirty="0" smtClean="0"/>
              <a:t>th</a:t>
            </a:r>
            <a:r>
              <a:rPr lang="en-US" sz="2200" b="1" u="sng" dirty="0" smtClean="0"/>
              <a:t> </a:t>
            </a:r>
            <a:r>
              <a:rPr lang="en-US" sz="2200" b="1" u="sng" dirty="0" smtClean="0"/>
              <a:t>class: Electricity</a:t>
            </a:r>
            <a:endParaRPr lang="en-IE" sz="2200" b="1" u="sng" dirty="0"/>
          </a:p>
        </p:txBody>
      </p:sp>
      <p:pic>
        <p:nvPicPr>
          <p:cNvPr id="2050" name="Picture 2" descr="https://115861127-854769980587743627.preview.editmysite.com/uploads/1/1/5/8/115861127/20181129-103818_orig.jpg"/>
          <p:cNvPicPr>
            <a:picLocks noChangeAspect="1" noChangeArrowheads="1"/>
          </p:cNvPicPr>
          <p:nvPr/>
        </p:nvPicPr>
        <p:blipFill>
          <a:blip r:embed="rId2" cstate="print"/>
          <a:srcRect/>
          <a:stretch>
            <a:fillRect/>
          </a:stretch>
        </p:blipFill>
        <p:spPr bwMode="auto">
          <a:xfrm>
            <a:off x="0" y="3048000"/>
            <a:ext cx="3249887" cy="1828800"/>
          </a:xfrm>
          <a:prstGeom prst="rect">
            <a:avLst/>
          </a:prstGeom>
          <a:noFill/>
        </p:spPr>
      </p:pic>
      <p:pic>
        <p:nvPicPr>
          <p:cNvPr id="2054" name="Picture 6" descr="https://115861127-854769980587743627.preview.editmysite.com/uploads/1/1/5/8/115861127/20181129-110244_orig.jpg"/>
          <p:cNvPicPr>
            <a:picLocks noChangeAspect="1" noChangeArrowheads="1"/>
          </p:cNvPicPr>
          <p:nvPr/>
        </p:nvPicPr>
        <p:blipFill>
          <a:blip r:embed="rId3" cstate="print"/>
          <a:srcRect/>
          <a:stretch>
            <a:fillRect/>
          </a:stretch>
        </p:blipFill>
        <p:spPr bwMode="auto">
          <a:xfrm>
            <a:off x="5334000" y="0"/>
            <a:ext cx="3630394" cy="2514600"/>
          </a:xfrm>
          <a:prstGeom prst="rect">
            <a:avLst/>
          </a:prstGeom>
          <a:noFill/>
        </p:spPr>
      </p:pic>
      <p:pic>
        <p:nvPicPr>
          <p:cNvPr id="2056" name="Picture 8" descr="https://115861127-854769980587743627.preview.editmysite.com/uploads/1/1/5/8/115861127/20181129-101755_orig.jpg"/>
          <p:cNvPicPr>
            <a:picLocks noChangeAspect="1" noChangeArrowheads="1"/>
          </p:cNvPicPr>
          <p:nvPr/>
        </p:nvPicPr>
        <p:blipFill>
          <a:blip r:embed="rId4" cstate="print"/>
          <a:srcRect/>
          <a:stretch>
            <a:fillRect/>
          </a:stretch>
        </p:blipFill>
        <p:spPr bwMode="auto">
          <a:xfrm>
            <a:off x="5334000" y="2514600"/>
            <a:ext cx="3604665" cy="2362200"/>
          </a:xfrm>
          <a:prstGeom prst="rect">
            <a:avLst/>
          </a:prstGeom>
          <a:noFill/>
        </p:spPr>
      </p:pic>
      <p:pic>
        <p:nvPicPr>
          <p:cNvPr id="2058" name="Picture 10" descr="https://115861127-854769980587743627.preview.editmysite.com/uploads/1/1/5/8/115861127/20181129-102310_orig.jpg"/>
          <p:cNvPicPr>
            <a:picLocks noChangeAspect="1" noChangeArrowheads="1"/>
          </p:cNvPicPr>
          <p:nvPr/>
        </p:nvPicPr>
        <p:blipFill>
          <a:blip r:embed="rId5" cstate="print"/>
          <a:srcRect/>
          <a:stretch>
            <a:fillRect/>
          </a:stretch>
        </p:blipFill>
        <p:spPr bwMode="auto">
          <a:xfrm>
            <a:off x="5334000" y="4419600"/>
            <a:ext cx="3571182" cy="2438400"/>
          </a:xfrm>
          <a:prstGeom prst="rect">
            <a:avLst/>
          </a:prstGeom>
          <a:noFill/>
        </p:spPr>
      </p:pic>
      <p:sp>
        <p:nvSpPr>
          <p:cNvPr id="8" name="TextBox 7"/>
          <p:cNvSpPr txBox="1"/>
          <p:nvPr/>
        </p:nvSpPr>
        <p:spPr>
          <a:xfrm>
            <a:off x="0" y="990600"/>
            <a:ext cx="4876800" cy="646331"/>
          </a:xfrm>
          <a:prstGeom prst="rect">
            <a:avLst/>
          </a:prstGeom>
          <a:noFill/>
        </p:spPr>
        <p:txBody>
          <a:bodyPr wrap="square" rtlCol="0">
            <a:spAutoFit/>
          </a:bodyPr>
          <a:lstStyle/>
          <a:p>
            <a:r>
              <a:rPr lang="en-IE" dirty="0" smtClean="0"/>
              <a:t>First the children learned that electricity is a form of energy and it travels along paths called circuits. </a:t>
            </a:r>
            <a:endParaRPr lang="en-IE" dirty="0"/>
          </a:p>
        </p:txBody>
      </p:sp>
      <p:sp>
        <p:nvSpPr>
          <p:cNvPr id="9" name="Rectangle 8"/>
          <p:cNvSpPr/>
          <p:nvPr/>
        </p:nvSpPr>
        <p:spPr>
          <a:xfrm>
            <a:off x="0" y="1600200"/>
            <a:ext cx="4572000" cy="646331"/>
          </a:xfrm>
          <a:prstGeom prst="rect">
            <a:avLst/>
          </a:prstGeom>
        </p:spPr>
        <p:txBody>
          <a:bodyPr>
            <a:spAutoFit/>
          </a:bodyPr>
          <a:lstStyle/>
          <a:p>
            <a:r>
              <a:rPr lang="en-IE" dirty="0" smtClean="0"/>
              <a:t>Next the children learned about static electricity.</a:t>
            </a:r>
            <a:endParaRPr lang="en-IE" dirty="0"/>
          </a:p>
        </p:txBody>
      </p:sp>
      <p:sp>
        <p:nvSpPr>
          <p:cNvPr id="10" name="Rectangle 9"/>
          <p:cNvSpPr/>
          <p:nvPr/>
        </p:nvSpPr>
        <p:spPr>
          <a:xfrm>
            <a:off x="0" y="2133600"/>
            <a:ext cx="4572000" cy="646331"/>
          </a:xfrm>
          <a:prstGeom prst="rect">
            <a:avLst/>
          </a:prstGeom>
        </p:spPr>
        <p:txBody>
          <a:bodyPr>
            <a:spAutoFit/>
          </a:bodyPr>
          <a:lstStyle/>
          <a:p>
            <a:r>
              <a:rPr lang="en-IE" dirty="0" smtClean="0"/>
              <a:t>Then the children learned all about the different types of circuits.</a:t>
            </a:r>
            <a:endParaRPr lang="en-IE" dirty="0"/>
          </a:p>
        </p:txBody>
      </p:sp>
      <p:pic>
        <p:nvPicPr>
          <p:cNvPr id="11" name="Picture 4" descr="https://115861127-854769980587743627.preview.editmysite.com/uploads/1/1/5/8/115861127/20181129-104545_orig.jpg"/>
          <p:cNvPicPr>
            <a:picLocks noChangeAspect="1" noChangeArrowheads="1"/>
          </p:cNvPicPr>
          <p:nvPr/>
        </p:nvPicPr>
        <p:blipFill>
          <a:blip r:embed="rId6" cstate="print"/>
          <a:srcRect/>
          <a:stretch>
            <a:fillRect/>
          </a:stretch>
        </p:blipFill>
        <p:spPr bwMode="auto">
          <a:xfrm>
            <a:off x="1371600" y="4756888"/>
            <a:ext cx="3733800" cy="210111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3733800" cy="430887"/>
          </a:xfrm>
          <a:prstGeom prst="rect">
            <a:avLst/>
          </a:prstGeom>
          <a:noFill/>
        </p:spPr>
        <p:txBody>
          <a:bodyPr wrap="square" rtlCol="0">
            <a:spAutoFit/>
          </a:bodyPr>
          <a:lstStyle/>
          <a:p>
            <a:r>
              <a:rPr lang="en-US" sz="2200" b="1" u="sng" dirty="0" smtClean="0"/>
              <a:t>5</a:t>
            </a:r>
            <a:r>
              <a:rPr lang="en-US" sz="2200" b="1" u="sng" baseline="30000" dirty="0" smtClean="0"/>
              <a:t>th</a:t>
            </a:r>
            <a:r>
              <a:rPr lang="en-US" sz="2200" b="1" u="sng" dirty="0" smtClean="0"/>
              <a:t> &amp; 6</a:t>
            </a:r>
            <a:r>
              <a:rPr lang="en-US" sz="2200" b="1" u="sng" baseline="30000" dirty="0" smtClean="0"/>
              <a:t>th</a:t>
            </a:r>
            <a:r>
              <a:rPr lang="en-US" sz="2200" b="1" u="sng" dirty="0" smtClean="0"/>
              <a:t> class: </a:t>
            </a:r>
            <a:endParaRPr lang="en-IE" sz="2200" b="1" u="sng" dirty="0"/>
          </a:p>
        </p:txBody>
      </p:sp>
      <p:sp>
        <p:nvSpPr>
          <p:cNvPr id="3" name="Rectangle 2"/>
          <p:cNvSpPr/>
          <p:nvPr/>
        </p:nvSpPr>
        <p:spPr>
          <a:xfrm>
            <a:off x="304800" y="4114800"/>
            <a:ext cx="8686800" cy="2308324"/>
          </a:xfrm>
          <a:prstGeom prst="rect">
            <a:avLst/>
          </a:prstGeom>
        </p:spPr>
        <p:txBody>
          <a:bodyPr wrap="square">
            <a:spAutoFit/>
          </a:bodyPr>
          <a:lstStyle/>
          <a:p>
            <a:r>
              <a:rPr lang="en-IE" dirty="0" smtClean="0"/>
              <a:t>Here a some </a:t>
            </a:r>
            <a:r>
              <a:rPr lang="en-IE" dirty="0" err="1" smtClean="0"/>
              <a:t>pics</a:t>
            </a:r>
            <a:r>
              <a:rPr lang="en-IE" dirty="0" smtClean="0"/>
              <a:t> from the Crime Scene investigation workshop.</a:t>
            </a:r>
            <a:br>
              <a:rPr lang="en-IE" dirty="0" smtClean="0"/>
            </a:br>
            <a:r>
              <a:rPr lang="en-IE" dirty="0" smtClean="0"/>
              <a:t/>
            </a:r>
            <a:br>
              <a:rPr lang="en-IE" dirty="0" smtClean="0"/>
            </a:br>
            <a:r>
              <a:rPr lang="en-IE" dirty="0" smtClean="0"/>
              <a:t>The class worked through a crime using forensic science.</a:t>
            </a:r>
            <a:br>
              <a:rPr lang="en-IE" dirty="0" smtClean="0"/>
            </a:br>
            <a:r>
              <a:rPr lang="en-IE" dirty="0" smtClean="0"/>
              <a:t/>
            </a:r>
            <a:br>
              <a:rPr lang="en-IE" dirty="0" smtClean="0"/>
            </a:br>
            <a:r>
              <a:rPr lang="en-IE" dirty="0" smtClean="0"/>
              <a:t>They explored fingerprinting / DNA / </a:t>
            </a:r>
            <a:r>
              <a:rPr lang="en-IE" dirty="0" err="1" smtClean="0"/>
              <a:t>Chromatology</a:t>
            </a:r>
            <a:r>
              <a:rPr lang="en-IE" dirty="0" smtClean="0"/>
              <a:t> (ink pattern testing).</a:t>
            </a:r>
            <a:br>
              <a:rPr lang="en-IE" dirty="0" smtClean="0"/>
            </a:br>
            <a:r>
              <a:rPr lang="en-IE" dirty="0" smtClean="0"/>
              <a:t/>
            </a:r>
            <a:br>
              <a:rPr lang="en-IE" dirty="0" smtClean="0"/>
            </a:br>
            <a:r>
              <a:rPr lang="en-IE" dirty="0" smtClean="0"/>
              <a:t>They had to investigate suspect profiles, develop motives, note the possibility of decoy clues and also how a crime scene can be contaminated.</a:t>
            </a:r>
            <a:endParaRPr lang="en-IE" dirty="0"/>
          </a:p>
        </p:txBody>
      </p:sp>
      <p:pic>
        <p:nvPicPr>
          <p:cNvPr id="1026" name="Picture 2" descr="https://115861127-854769980587743627.preview.editmysite.com/uploads/1/1/5/8/115861127/img-20181129-130319.jpg"/>
          <p:cNvPicPr>
            <a:picLocks noChangeAspect="1" noChangeArrowheads="1"/>
          </p:cNvPicPr>
          <p:nvPr/>
        </p:nvPicPr>
        <p:blipFill>
          <a:blip r:embed="rId2" cstate="print"/>
          <a:srcRect/>
          <a:stretch>
            <a:fillRect/>
          </a:stretch>
        </p:blipFill>
        <p:spPr bwMode="auto">
          <a:xfrm>
            <a:off x="0" y="685800"/>
            <a:ext cx="2457450" cy="3276600"/>
          </a:xfrm>
          <a:prstGeom prst="rect">
            <a:avLst/>
          </a:prstGeom>
          <a:noFill/>
        </p:spPr>
      </p:pic>
      <p:pic>
        <p:nvPicPr>
          <p:cNvPr id="1028" name="Picture 4" descr="https://115861127-854769980587743627.preview.editmysite.com/uploads/1/1/5/8/115861127/img-20181129-125752.jpg"/>
          <p:cNvPicPr>
            <a:picLocks noChangeAspect="1" noChangeArrowheads="1"/>
          </p:cNvPicPr>
          <p:nvPr/>
        </p:nvPicPr>
        <p:blipFill>
          <a:blip r:embed="rId3" cstate="print"/>
          <a:srcRect/>
          <a:stretch>
            <a:fillRect/>
          </a:stretch>
        </p:blipFill>
        <p:spPr bwMode="auto">
          <a:xfrm>
            <a:off x="2590800" y="0"/>
            <a:ext cx="2971800" cy="3962400"/>
          </a:xfrm>
          <a:prstGeom prst="rect">
            <a:avLst/>
          </a:prstGeom>
          <a:noFill/>
        </p:spPr>
      </p:pic>
      <p:pic>
        <p:nvPicPr>
          <p:cNvPr id="1030" name="Picture 6" descr="https://115861127-854769980587743627.preview.editmysite.com/uploads/1/1/5/8/115861127/img-20181129-123925.jpg"/>
          <p:cNvPicPr>
            <a:picLocks noChangeAspect="1" noChangeArrowheads="1"/>
          </p:cNvPicPr>
          <p:nvPr/>
        </p:nvPicPr>
        <p:blipFill>
          <a:blip r:embed="rId4" cstate="print"/>
          <a:srcRect/>
          <a:stretch>
            <a:fillRect/>
          </a:stretch>
        </p:blipFill>
        <p:spPr bwMode="auto">
          <a:xfrm>
            <a:off x="5715000" y="0"/>
            <a:ext cx="2971800" cy="3962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905000"/>
            <a:ext cx="4343400" cy="2308324"/>
          </a:xfrm>
          <a:prstGeom prst="rect">
            <a:avLst/>
          </a:prstGeom>
          <a:noFill/>
        </p:spPr>
        <p:txBody>
          <a:bodyPr wrap="square" rtlCol="0">
            <a:spAutoFit/>
          </a:bodyPr>
          <a:lstStyle/>
          <a:p>
            <a:pPr algn="ctr"/>
            <a:r>
              <a:rPr lang="en-GB" sz="4800" dirty="0" smtClean="0">
                <a:latin typeface="Comic Sans MS" pitchFamily="66" charset="0"/>
              </a:rPr>
              <a:t>Step Two:</a:t>
            </a:r>
          </a:p>
          <a:p>
            <a:pPr algn="ctr"/>
            <a:endParaRPr lang="en-GB" sz="4800" dirty="0" smtClean="0">
              <a:latin typeface="Comic Sans MS" pitchFamily="66" charset="0"/>
            </a:endParaRPr>
          </a:p>
          <a:p>
            <a:pPr algn="ctr"/>
            <a:r>
              <a:rPr lang="en-GB" sz="4800" dirty="0" smtClean="0">
                <a:latin typeface="Comic Sans MS" pitchFamily="66" charset="0"/>
              </a:rPr>
              <a:t> Technology</a:t>
            </a:r>
            <a:endParaRPr lang="en-GB" sz="4800" dirty="0">
              <a:latin typeface="Comic Sans MS" pitchFamily="66" charset="0"/>
            </a:endParaRPr>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04800"/>
            <a:ext cx="7924800" cy="1477328"/>
          </a:xfrm>
          <a:prstGeom prst="rect">
            <a:avLst/>
          </a:prstGeom>
          <a:noFill/>
        </p:spPr>
        <p:txBody>
          <a:bodyPr wrap="square" rtlCol="0">
            <a:spAutoFit/>
          </a:bodyPr>
          <a:lstStyle/>
          <a:p>
            <a:r>
              <a:rPr lang="en-IE" dirty="0" smtClean="0"/>
              <a:t>The children love using technology throughout their lessons.  We have Samsung tablets which we use regularly to record our </a:t>
            </a:r>
            <a:r>
              <a:rPr lang="en-IE" dirty="0" smtClean="0"/>
              <a:t>reading and speaking and </a:t>
            </a:r>
            <a:r>
              <a:rPr lang="en-IE" dirty="0" smtClean="0"/>
              <a:t>play </a:t>
            </a:r>
            <a:r>
              <a:rPr lang="en-IE" dirty="0" smtClean="0"/>
              <a:t>it back </a:t>
            </a:r>
            <a:r>
              <a:rPr lang="en-IE" dirty="0" smtClean="0"/>
              <a:t>to </a:t>
            </a:r>
            <a:r>
              <a:rPr lang="en-IE" dirty="0" smtClean="0"/>
              <a:t>improve our learning.  </a:t>
            </a:r>
            <a:r>
              <a:rPr lang="en-IE" dirty="0" smtClean="0"/>
              <a:t>Here the children in 3</a:t>
            </a:r>
            <a:r>
              <a:rPr lang="en-IE" baseline="30000" dirty="0" smtClean="0"/>
              <a:t>rd</a:t>
            </a:r>
            <a:r>
              <a:rPr lang="en-IE" dirty="0" smtClean="0"/>
              <a:t> and 4</a:t>
            </a:r>
            <a:r>
              <a:rPr lang="en-IE" baseline="30000" dirty="0" smtClean="0"/>
              <a:t>th</a:t>
            </a:r>
            <a:r>
              <a:rPr lang="en-IE" dirty="0" smtClean="0"/>
              <a:t> class have recorded each other speaking as </a:t>
            </a:r>
            <a:r>
              <a:rPr lang="en-IE" dirty="0" err="1" smtClean="0"/>
              <a:t>Gaeilge</a:t>
            </a:r>
            <a:r>
              <a:rPr lang="en-IE" dirty="0" smtClean="0"/>
              <a:t> and they listened back to it afterwards to improve their speaking for the next time.</a:t>
            </a:r>
            <a:endParaRPr lang="en-IE" dirty="0"/>
          </a:p>
        </p:txBody>
      </p:sp>
      <p:pic>
        <p:nvPicPr>
          <p:cNvPr id="20481" name="Picture 1"/>
          <p:cNvPicPr>
            <a:picLocks noChangeAspect="1" noChangeArrowheads="1"/>
          </p:cNvPicPr>
          <p:nvPr/>
        </p:nvPicPr>
        <p:blipFill>
          <a:blip r:embed="rId3" cstate="print"/>
          <a:srcRect/>
          <a:stretch>
            <a:fillRect/>
          </a:stretch>
        </p:blipFill>
        <p:spPr bwMode="auto">
          <a:xfrm>
            <a:off x="228600" y="1828800"/>
            <a:ext cx="4876800" cy="2867025"/>
          </a:xfrm>
          <a:prstGeom prst="rect">
            <a:avLst/>
          </a:prstGeom>
          <a:noFill/>
          <a:ln w="9525">
            <a:noFill/>
            <a:miter lim="800000"/>
            <a:headEnd/>
            <a:tailEnd/>
          </a:ln>
        </p:spPr>
      </p:pic>
      <p:pic>
        <p:nvPicPr>
          <p:cNvPr id="20482" name="Picture 2"/>
          <p:cNvPicPr>
            <a:picLocks noChangeAspect="1" noChangeArrowheads="1"/>
          </p:cNvPicPr>
          <p:nvPr/>
        </p:nvPicPr>
        <p:blipFill>
          <a:blip r:embed="rId4" cstate="print"/>
          <a:srcRect/>
          <a:stretch>
            <a:fillRect/>
          </a:stretch>
        </p:blipFill>
        <p:spPr bwMode="auto">
          <a:xfrm>
            <a:off x="3962400" y="3276600"/>
            <a:ext cx="4886325" cy="2781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533400"/>
            <a:ext cx="6172200" cy="646331"/>
          </a:xfrm>
          <a:prstGeom prst="rect">
            <a:avLst/>
          </a:prstGeom>
          <a:noFill/>
        </p:spPr>
        <p:txBody>
          <a:bodyPr wrap="square" rtlCol="0">
            <a:spAutoFit/>
          </a:bodyPr>
          <a:lstStyle/>
          <a:p>
            <a:pPr algn="ctr"/>
            <a:r>
              <a:rPr lang="en-GB" dirty="0" smtClean="0"/>
              <a:t>We took part in Internet Safety Day with every class receiving online safety talks! </a:t>
            </a:r>
            <a:endParaRPr lang="en-GB" dirty="0"/>
          </a:p>
        </p:txBody>
      </p:sp>
      <p:pic>
        <p:nvPicPr>
          <p:cNvPr id="22529" name="Picture 1"/>
          <p:cNvPicPr>
            <a:picLocks noChangeAspect="1" noChangeArrowheads="1"/>
          </p:cNvPicPr>
          <p:nvPr/>
        </p:nvPicPr>
        <p:blipFill>
          <a:blip r:embed="rId3" cstate="print"/>
          <a:srcRect/>
          <a:stretch>
            <a:fillRect/>
          </a:stretch>
        </p:blipFill>
        <p:spPr bwMode="auto">
          <a:xfrm>
            <a:off x="381000" y="1524000"/>
            <a:ext cx="8305800" cy="46720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1477328"/>
          </a:xfrm>
          <a:prstGeom prst="rect">
            <a:avLst/>
          </a:prstGeom>
          <a:noFill/>
        </p:spPr>
        <p:txBody>
          <a:bodyPr wrap="square" rtlCol="0">
            <a:spAutoFit/>
          </a:bodyPr>
          <a:lstStyle/>
          <a:p>
            <a:r>
              <a:rPr lang="en-US" b="1" u="sng" dirty="0" smtClean="0"/>
              <a:t>Product design using materials</a:t>
            </a:r>
          </a:p>
          <a:p>
            <a:r>
              <a:rPr lang="en-US" dirty="0" smtClean="0"/>
              <a:t>The wonderfully talented children in 1</a:t>
            </a:r>
            <a:r>
              <a:rPr lang="en-US" baseline="30000" dirty="0" smtClean="0"/>
              <a:t>st</a:t>
            </a:r>
            <a:r>
              <a:rPr lang="en-US" dirty="0" smtClean="0"/>
              <a:t> &amp; 2</a:t>
            </a:r>
            <a:r>
              <a:rPr lang="en-US" baseline="30000" dirty="0" smtClean="0"/>
              <a:t>nd</a:t>
            </a:r>
            <a:r>
              <a:rPr lang="en-US" dirty="0" smtClean="0"/>
              <a:t> class designed and made robots from recyclable materials they found at home.  The children had great fun and even came up with names for their robots.  The children in 3</a:t>
            </a:r>
            <a:r>
              <a:rPr lang="en-US" baseline="30000" dirty="0" smtClean="0"/>
              <a:t>rd</a:t>
            </a:r>
            <a:r>
              <a:rPr lang="en-US" dirty="0" smtClean="0"/>
              <a:t> &amp; 4</a:t>
            </a:r>
            <a:r>
              <a:rPr lang="en-US" baseline="30000" dirty="0" smtClean="0"/>
              <a:t>th</a:t>
            </a:r>
            <a:r>
              <a:rPr lang="en-US" dirty="0" smtClean="0"/>
              <a:t> class also made volcanoes using everyday materials they collected at home and at school. Have a look!</a:t>
            </a:r>
            <a:endParaRPr lang="en-IE" dirty="0"/>
          </a:p>
        </p:txBody>
      </p:sp>
      <p:pic>
        <p:nvPicPr>
          <p:cNvPr id="21506" name="Picture 2" descr="https://115861127-854769980587743627.preview.editmysite.com/uploads/1/1/5/8/115861127/20190118-120050.jpg"/>
          <p:cNvPicPr>
            <a:picLocks noChangeAspect="1" noChangeArrowheads="1"/>
          </p:cNvPicPr>
          <p:nvPr/>
        </p:nvPicPr>
        <p:blipFill>
          <a:blip r:embed="rId3" cstate="print"/>
          <a:srcRect/>
          <a:stretch>
            <a:fillRect/>
          </a:stretch>
        </p:blipFill>
        <p:spPr bwMode="auto">
          <a:xfrm>
            <a:off x="4402667" y="1524000"/>
            <a:ext cx="4741333" cy="2667000"/>
          </a:xfrm>
          <a:prstGeom prst="rect">
            <a:avLst/>
          </a:prstGeom>
          <a:noFill/>
        </p:spPr>
      </p:pic>
      <p:sp>
        <p:nvSpPr>
          <p:cNvPr id="21508" name="AutoShape 4" descr="https://115861127-854769980587743627.preview.editmysite.com/uploads/1/1/5/8/115861127/20190118-12003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21510" name="Picture 6" descr="https://115861127-854769980587743627.preview.editmysite.com/uploads/1/1/5/8/115861127/20190118-120035.jpg"/>
          <p:cNvPicPr>
            <a:picLocks noChangeAspect="1" noChangeArrowheads="1"/>
          </p:cNvPicPr>
          <p:nvPr/>
        </p:nvPicPr>
        <p:blipFill>
          <a:blip r:embed="rId4" cstate="print"/>
          <a:srcRect/>
          <a:stretch>
            <a:fillRect/>
          </a:stretch>
        </p:blipFill>
        <p:spPr bwMode="auto">
          <a:xfrm>
            <a:off x="152400" y="4114800"/>
            <a:ext cx="4470400" cy="25146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28600"/>
            <a:ext cx="7086600" cy="1077218"/>
          </a:xfrm>
          <a:prstGeom prst="rect">
            <a:avLst/>
          </a:prstGeom>
          <a:noFill/>
        </p:spPr>
        <p:txBody>
          <a:bodyPr wrap="square" rtlCol="0">
            <a:spAutoFit/>
          </a:bodyPr>
          <a:lstStyle/>
          <a:p>
            <a:pPr algn="ctr"/>
            <a:r>
              <a:rPr lang="en-GB" sz="3200" dirty="0">
                <a:latin typeface="Comic Sans MS" pitchFamily="66" charset="0"/>
              </a:rPr>
              <a:t>Use electronic components to build simple circuits</a:t>
            </a:r>
          </a:p>
        </p:txBody>
      </p:sp>
      <p:pic>
        <p:nvPicPr>
          <p:cNvPr id="18434" name="Picture 2" descr="https://115861127-854769980587743627.preview.editmysite.com/uploads/1/1/5/8/115861127/20181129-104524_orig.jpg"/>
          <p:cNvPicPr>
            <a:picLocks noChangeAspect="1" noChangeArrowheads="1"/>
          </p:cNvPicPr>
          <p:nvPr/>
        </p:nvPicPr>
        <p:blipFill>
          <a:blip r:embed="rId3" cstate="print"/>
          <a:srcRect/>
          <a:stretch>
            <a:fillRect/>
          </a:stretch>
        </p:blipFill>
        <p:spPr bwMode="auto">
          <a:xfrm>
            <a:off x="304799" y="1600200"/>
            <a:ext cx="3886201" cy="3429000"/>
          </a:xfrm>
          <a:prstGeom prst="rect">
            <a:avLst/>
          </a:prstGeom>
          <a:noFill/>
        </p:spPr>
      </p:pic>
      <p:pic>
        <p:nvPicPr>
          <p:cNvPr id="18436" name="Picture 4" descr="https://115861127-854769980587743627.preview.editmysite.com/uploads/1/1/5/8/115861127/20181129-104603_orig.jpg"/>
          <p:cNvPicPr>
            <a:picLocks noChangeAspect="1" noChangeArrowheads="1"/>
          </p:cNvPicPr>
          <p:nvPr/>
        </p:nvPicPr>
        <p:blipFill>
          <a:blip r:embed="rId4" cstate="print"/>
          <a:srcRect/>
          <a:stretch>
            <a:fillRect/>
          </a:stretch>
        </p:blipFill>
        <p:spPr bwMode="auto">
          <a:xfrm>
            <a:off x="4495800" y="3040062"/>
            <a:ext cx="4346303" cy="3817938"/>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1524000"/>
            <a:ext cx="4267200" cy="2308324"/>
          </a:xfrm>
          <a:prstGeom prst="rect">
            <a:avLst/>
          </a:prstGeom>
          <a:noFill/>
        </p:spPr>
        <p:txBody>
          <a:bodyPr wrap="square" rtlCol="0">
            <a:spAutoFit/>
          </a:bodyPr>
          <a:lstStyle/>
          <a:p>
            <a:pPr algn="ctr"/>
            <a:r>
              <a:rPr lang="en-GB" sz="4800" dirty="0" smtClean="0">
                <a:latin typeface="Comic Sans MS" pitchFamily="66" charset="0"/>
              </a:rPr>
              <a:t>Step Three:</a:t>
            </a:r>
          </a:p>
          <a:p>
            <a:pPr algn="ctr"/>
            <a:endParaRPr lang="en-GB" sz="4800" dirty="0">
              <a:latin typeface="Comic Sans MS" pitchFamily="66" charset="0"/>
            </a:endParaRPr>
          </a:p>
          <a:p>
            <a:pPr algn="ctr"/>
            <a:r>
              <a:rPr lang="en-GB" sz="4800" dirty="0" smtClean="0">
                <a:latin typeface="Comic Sans MS" pitchFamily="66" charset="0"/>
              </a:rPr>
              <a:t>Engineering</a:t>
            </a:r>
            <a:endParaRPr lang="en-GB" sz="4800" dirty="0">
              <a:latin typeface="Comic Sans MS" pitchFamily="66" charset="0"/>
            </a:endParaRP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
            <a:ext cx="7543800" cy="1077218"/>
          </a:xfrm>
          <a:prstGeom prst="rect">
            <a:avLst/>
          </a:prstGeom>
          <a:noFill/>
        </p:spPr>
        <p:txBody>
          <a:bodyPr wrap="square" rtlCol="0">
            <a:spAutoFit/>
          </a:bodyPr>
          <a:lstStyle/>
          <a:p>
            <a:pPr algn="ctr"/>
            <a:r>
              <a:rPr lang="en-GB" sz="3200" dirty="0">
                <a:latin typeface="Comic Sans MS" pitchFamily="66" charset="0"/>
              </a:rPr>
              <a:t>Design and make </a:t>
            </a:r>
            <a:r>
              <a:rPr lang="en-GB" sz="3200" dirty="0" smtClean="0">
                <a:latin typeface="Comic Sans MS" pitchFamily="66" charset="0"/>
              </a:rPr>
              <a:t>activities: </a:t>
            </a:r>
            <a:r>
              <a:rPr lang="en-GB" sz="3200" dirty="0">
                <a:latin typeface="Comic Sans MS" pitchFamily="66" charset="0"/>
              </a:rPr>
              <a:t>making models </a:t>
            </a:r>
          </a:p>
        </p:txBody>
      </p:sp>
      <p:sp>
        <p:nvSpPr>
          <p:cNvPr id="3" name="TextBox 2"/>
          <p:cNvSpPr txBox="1"/>
          <p:nvPr/>
        </p:nvSpPr>
        <p:spPr>
          <a:xfrm>
            <a:off x="1066800" y="1447800"/>
            <a:ext cx="7010400" cy="646331"/>
          </a:xfrm>
          <a:prstGeom prst="rect">
            <a:avLst/>
          </a:prstGeom>
          <a:noFill/>
        </p:spPr>
        <p:txBody>
          <a:bodyPr wrap="square" rtlCol="0">
            <a:spAutoFit/>
          </a:bodyPr>
          <a:lstStyle/>
          <a:p>
            <a:pPr algn="ctr"/>
            <a:r>
              <a:rPr lang="en-GB" dirty="0" smtClean="0">
                <a:latin typeface="Comic Sans MS" pitchFamily="66" charset="0"/>
              </a:rPr>
              <a:t>5</a:t>
            </a:r>
            <a:r>
              <a:rPr lang="en-GB" baseline="30000" dirty="0" smtClean="0">
                <a:latin typeface="Comic Sans MS" pitchFamily="66" charset="0"/>
              </a:rPr>
              <a:t>th</a:t>
            </a:r>
            <a:r>
              <a:rPr lang="en-GB" dirty="0" smtClean="0">
                <a:latin typeface="Comic Sans MS" pitchFamily="66" charset="0"/>
              </a:rPr>
              <a:t> and 6</a:t>
            </a:r>
            <a:r>
              <a:rPr lang="en-GB" baseline="30000" dirty="0" smtClean="0">
                <a:latin typeface="Comic Sans MS" pitchFamily="66" charset="0"/>
              </a:rPr>
              <a:t>th</a:t>
            </a:r>
            <a:r>
              <a:rPr lang="en-GB" dirty="0" smtClean="0">
                <a:latin typeface="Comic Sans MS" pitchFamily="66" charset="0"/>
              </a:rPr>
              <a:t> were busy creating windmills as part of their discovery of energy and renewable energy sources.   </a:t>
            </a:r>
            <a:endParaRPr lang="en-GB" dirty="0">
              <a:latin typeface="Comic Sans MS" pitchFamily="66" charset="0"/>
            </a:endParaRPr>
          </a:p>
        </p:txBody>
      </p:sp>
      <p:pic>
        <p:nvPicPr>
          <p:cNvPr id="13314" name="Picture 2" descr="https://115861127-854769980587743627.preview.editmysite.com/uploads/1/1/5/8/115861127/20181009-133954_orig.jpg"/>
          <p:cNvPicPr>
            <a:picLocks noChangeAspect="1" noChangeArrowheads="1"/>
          </p:cNvPicPr>
          <p:nvPr/>
        </p:nvPicPr>
        <p:blipFill>
          <a:blip r:embed="rId3" cstate="print"/>
          <a:srcRect/>
          <a:stretch>
            <a:fillRect/>
          </a:stretch>
        </p:blipFill>
        <p:spPr bwMode="auto">
          <a:xfrm>
            <a:off x="609600" y="2362200"/>
            <a:ext cx="3455480" cy="2590800"/>
          </a:xfrm>
          <a:prstGeom prst="rect">
            <a:avLst/>
          </a:prstGeom>
          <a:noFill/>
        </p:spPr>
      </p:pic>
      <p:pic>
        <p:nvPicPr>
          <p:cNvPr id="13316" name="Picture 4" descr="https://115861127-854769980587743627.preview.editmysite.com/uploads/1/1/5/8/115861127/20181009-133917_orig.jpg"/>
          <p:cNvPicPr>
            <a:picLocks noChangeAspect="1" noChangeArrowheads="1"/>
          </p:cNvPicPr>
          <p:nvPr/>
        </p:nvPicPr>
        <p:blipFill>
          <a:blip r:embed="rId4" cstate="print"/>
          <a:srcRect/>
          <a:stretch>
            <a:fillRect/>
          </a:stretch>
        </p:blipFill>
        <p:spPr bwMode="auto">
          <a:xfrm>
            <a:off x="4267200" y="2286000"/>
            <a:ext cx="4675061" cy="3505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3352800" cy="461665"/>
          </a:xfrm>
          <a:prstGeom prst="rect">
            <a:avLst/>
          </a:prstGeom>
          <a:noFill/>
        </p:spPr>
        <p:txBody>
          <a:bodyPr wrap="square" rtlCol="0">
            <a:spAutoFit/>
          </a:bodyPr>
          <a:lstStyle/>
          <a:p>
            <a:r>
              <a:rPr lang="en-GB" sz="2400" b="1" u="sng" dirty="0" smtClean="0">
                <a:latin typeface="Comic Sans MS" pitchFamily="66" charset="0"/>
              </a:rPr>
              <a:t>Living things:</a:t>
            </a:r>
            <a:endParaRPr lang="en-GB" sz="2400" b="1" u="sng" dirty="0">
              <a:latin typeface="Comic Sans MS" pitchFamily="66" charset="0"/>
            </a:endParaRPr>
          </a:p>
        </p:txBody>
      </p:sp>
      <p:pic>
        <p:nvPicPr>
          <p:cNvPr id="46082" name="Picture 2" descr="https://115861127-854769980587743627.preview.editmysite.com/uploads/1/1/5/8/115861127/unnamed-2_7_orig.jpg"/>
          <p:cNvPicPr>
            <a:picLocks noChangeAspect="1" noChangeArrowheads="1"/>
          </p:cNvPicPr>
          <p:nvPr/>
        </p:nvPicPr>
        <p:blipFill>
          <a:blip r:embed="rId3" cstate="print"/>
          <a:srcRect/>
          <a:stretch>
            <a:fillRect/>
          </a:stretch>
        </p:blipFill>
        <p:spPr bwMode="auto">
          <a:xfrm>
            <a:off x="1981200" y="1828800"/>
            <a:ext cx="6199156" cy="4647914"/>
          </a:xfrm>
          <a:prstGeom prst="rect">
            <a:avLst/>
          </a:prstGeom>
          <a:noFill/>
        </p:spPr>
      </p:pic>
      <p:sp>
        <p:nvSpPr>
          <p:cNvPr id="4" name="TextBox 3"/>
          <p:cNvSpPr txBox="1"/>
          <p:nvPr/>
        </p:nvSpPr>
        <p:spPr>
          <a:xfrm>
            <a:off x="304800" y="685800"/>
            <a:ext cx="8305800" cy="1200329"/>
          </a:xfrm>
          <a:prstGeom prst="rect">
            <a:avLst/>
          </a:prstGeom>
          <a:noFill/>
        </p:spPr>
        <p:txBody>
          <a:bodyPr wrap="square" rtlCol="0">
            <a:spAutoFit/>
          </a:bodyPr>
          <a:lstStyle/>
          <a:p>
            <a:r>
              <a:rPr lang="en-IE" dirty="0" smtClean="0"/>
              <a:t>The Junior Infants have spent much time learning new things this year.  Something very exciting that they have learned is that every one of us is unique.  So unique in fact that we all have our very own fingerprints.  No two peoples’ fingerprints are the exact same.  Take a look at our fingerprints.</a:t>
            </a:r>
            <a:endParaRPr lang="en-IE" dirty="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915400" cy="1446550"/>
          </a:xfrm>
          <a:prstGeom prst="rect">
            <a:avLst/>
          </a:prstGeom>
        </p:spPr>
        <p:txBody>
          <a:bodyPr wrap="square">
            <a:spAutoFit/>
          </a:bodyPr>
          <a:lstStyle/>
          <a:p>
            <a:r>
              <a:rPr lang="en-GB" sz="2400" b="1" u="sng" dirty="0" smtClean="0">
                <a:latin typeface="Comic Sans MS" pitchFamily="66" charset="0"/>
              </a:rPr>
              <a:t>Design and make activities: making </a:t>
            </a:r>
            <a:r>
              <a:rPr lang="en-GB" sz="2400" b="1" u="sng" dirty="0" smtClean="0">
                <a:latin typeface="Comic Sans MS" pitchFamily="66" charset="0"/>
              </a:rPr>
              <a:t>models</a:t>
            </a:r>
          </a:p>
          <a:p>
            <a:r>
              <a:rPr lang="en-GB" sz="2000" dirty="0" smtClean="0">
                <a:latin typeface="Comic Sans MS" pitchFamily="66" charset="0"/>
              </a:rPr>
              <a:t>Children at </a:t>
            </a:r>
            <a:r>
              <a:rPr lang="en-GB" sz="2000" dirty="0" err="1" smtClean="0">
                <a:latin typeface="Comic Sans MS" pitchFamily="66" charset="0"/>
              </a:rPr>
              <a:t>Scoil</a:t>
            </a:r>
            <a:r>
              <a:rPr lang="en-GB" sz="2000" dirty="0" smtClean="0">
                <a:latin typeface="Comic Sans MS" pitchFamily="66" charset="0"/>
              </a:rPr>
              <a:t> </a:t>
            </a:r>
            <a:r>
              <a:rPr lang="en-GB" sz="2000" dirty="0" err="1" smtClean="0">
                <a:latin typeface="Comic Sans MS" pitchFamily="66" charset="0"/>
              </a:rPr>
              <a:t>Teampall</a:t>
            </a:r>
            <a:r>
              <a:rPr lang="en-GB" sz="2000" dirty="0" smtClean="0">
                <a:latin typeface="Comic Sans MS" pitchFamily="66" charset="0"/>
              </a:rPr>
              <a:t> </a:t>
            </a:r>
            <a:r>
              <a:rPr lang="en-GB" sz="2000" dirty="0" err="1" smtClean="0">
                <a:latin typeface="Comic Sans MS" pitchFamily="66" charset="0"/>
              </a:rPr>
              <a:t>Toinne</a:t>
            </a:r>
            <a:r>
              <a:rPr lang="en-GB" sz="2000" dirty="0" smtClean="0">
                <a:latin typeface="Comic Sans MS" pitchFamily="66" charset="0"/>
              </a:rPr>
              <a:t> have great fun making models.  Some children made their own boats, parachutes and robots.</a:t>
            </a:r>
          </a:p>
          <a:p>
            <a:endParaRPr lang="en-GB" sz="2400" b="1" u="sng" dirty="0">
              <a:latin typeface="Comic Sans MS" pitchFamily="66" charset="0"/>
            </a:endParaRPr>
          </a:p>
        </p:txBody>
      </p:sp>
      <p:pic>
        <p:nvPicPr>
          <p:cNvPr id="4" name="Picture 8"/>
          <p:cNvPicPr>
            <a:picLocks noChangeAspect="1" noChangeArrowheads="1"/>
          </p:cNvPicPr>
          <p:nvPr/>
        </p:nvPicPr>
        <p:blipFill>
          <a:blip r:embed="rId3" cstate="print"/>
          <a:srcRect/>
          <a:stretch>
            <a:fillRect/>
          </a:stretch>
        </p:blipFill>
        <p:spPr bwMode="auto">
          <a:xfrm>
            <a:off x="5334000" y="1371600"/>
            <a:ext cx="2743200" cy="4876799"/>
          </a:xfrm>
          <a:prstGeom prst="rect">
            <a:avLst/>
          </a:prstGeom>
          <a:noFill/>
          <a:ln w="9525">
            <a:noFill/>
            <a:miter lim="800000"/>
            <a:headEnd/>
            <a:tailEnd/>
          </a:ln>
        </p:spPr>
      </p:pic>
      <p:pic>
        <p:nvPicPr>
          <p:cNvPr id="15361" name="Picture 1"/>
          <p:cNvPicPr>
            <a:picLocks noChangeAspect="1" noChangeArrowheads="1"/>
          </p:cNvPicPr>
          <p:nvPr/>
        </p:nvPicPr>
        <p:blipFill>
          <a:blip r:embed="rId4" cstate="print"/>
          <a:srcRect/>
          <a:stretch>
            <a:fillRect/>
          </a:stretch>
        </p:blipFill>
        <p:spPr bwMode="auto">
          <a:xfrm>
            <a:off x="1219200" y="1371600"/>
            <a:ext cx="2786063" cy="4953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4107"/>
          </a:xfrm>
          <a:prstGeom prst="rect">
            <a:avLst/>
          </a:prstGeom>
        </p:spPr>
        <p:txBody>
          <a:bodyPr wrap="square">
            <a:spAutoFit/>
          </a:bodyPr>
          <a:lstStyle/>
          <a:p>
            <a:r>
              <a:rPr lang="en-GB" sz="2000" b="1" u="sng" dirty="0" smtClean="0">
                <a:latin typeface="Comic Sans MS" pitchFamily="66" charset="0"/>
              </a:rPr>
              <a:t>Design and make activities: making models</a:t>
            </a:r>
          </a:p>
          <a:p>
            <a:r>
              <a:rPr lang="en-GB" dirty="0" smtClean="0">
                <a:latin typeface="Comic Sans MS" pitchFamily="66" charset="0"/>
              </a:rPr>
              <a:t>Children at </a:t>
            </a:r>
            <a:r>
              <a:rPr lang="en-GB" dirty="0" err="1" smtClean="0">
                <a:latin typeface="Comic Sans MS" pitchFamily="66" charset="0"/>
              </a:rPr>
              <a:t>Scoil</a:t>
            </a:r>
            <a:r>
              <a:rPr lang="en-GB" dirty="0" smtClean="0">
                <a:latin typeface="Comic Sans MS" pitchFamily="66" charset="0"/>
              </a:rPr>
              <a:t> </a:t>
            </a:r>
            <a:r>
              <a:rPr lang="en-GB" dirty="0" err="1" smtClean="0">
                <a:latin typeface="Comic Sans MS" pitchFamily="66" charset="0"/>
              </a:rPr>
              <a:t>Teampall</a:t>
            </a:r>
            <a:r>
              <a:rPr lang="en-GB" dirty="0" smtClean="0">
                <a:latin typeface="Comic Sans MS" pitchFamily="66" charset="0"/>
              </a:rPr>
              <a:t> </a:t>
            </a:r>
            <a:r>
              <a:rPr lang="en-GB" dirty="0" err="1" smtClean="0">
                <a:latin typeface="Comic Sans MS" pitchFamily="66" charset="0"/>
              </a:rPr>
              <a:t>Toinne</a:t>
            </a:r>
            <a:r>
              <a:rPr lang="en-GB" dirty="0" smtClean="0">
                <a:latin typeface="Comic Sans MS" pitchFamily="66" charset="0"/>
              </a:rPr>
              <a:t> have great fun making models.  Some children made their own boats, parachutes and robots.</a:t>
            </a:r>
            <a:endParaRPr lang="en-GB" dirty="0" smtClean="0">
              <a:latin typeface="Comic Sans MS" pitchFamily="66" charset="0"/>
            </a:endParaRPr>
          </a:p>
        </p:txBody>
      </p:sp>
      <p:pic>
        <p:nvPicPr>
          <p:cNvPr id="14338" name="Picture 2" descr="https://115861127-854769980587743627.preview.editmysite.com/uploads/1/1/5/8/115861127/20181003-143003.jpg"/>
          <p:cNvPicPr>
            <a:picLocks noChangeAspect="1" noChangeArrowheads="1"/>
          </p:cNvPicPr>
          <p:nvPr/>
        </p:nvPicPr>
        <p:blipFill>
          <a:blip r:embed="rId3" cstate="print"/>
          <a:srcRect/>
          <a:stretch>
            <a:fillRect/>
          </a:stretch>
        </p:blipFill>
        <p:spPr bwMode="auto">
          <a:xfrm>
            <a:off x="304800" y="1066800"/>
            <a:ext cx="3810000" cy="2857500"/>
          </a:xfrm>
          <a:prstGeom prst="rect">
            <a:avLst/>
          </a:prstGeom>
          <a:noFill/>
        </p:spPr>
      </p:pic>
      <p:pic>
        <p:nvPicPr>
          <p:cNvPr id="14340" name="Picture 4" descr="https://115861127-854769980587743627.preview.editmysite.com/uploads/1/1/5/8/115861127/20181003-143031.jpg"/>
          <p:cNvPicPr>
            <a:picLocks noChangeAspect="1" noChangeArrowheads="1"/>
          </p:cNvPicPr>
          <p:nvPr/>
        </p:nvPicPr>
        <p:blipFill>
          <a:blip r:embed="rId4" cstate="print"/>
          <a:srcRect/>
          <a:stretch>
            <a:fillRect/>
          </a:stretch>
        </p:blipFill>
        <p:spPr bwMode="auto">
          <a:xfrm>
            <a:off x="4572000" y="1066800"/>
            <a:ext cx="3810000" cy="2857500"/>
          </a:xfrm>
          <a:prstGeom prst="rect">
            <a:avLst/>
          </a:prstGeom>
          <a:noFill/>
        </p:spPr>
      </p:pic>
      <p:pic>
        <p:nvPicPr>
          <p:cNvPr id="14342" name="Picture 6" descr="https://115861127-854769980587743627.preview.editmysite.com/uploads/1/1/5/8/115861127/20181003-144047.jpg"/>
          <p:cNvPicPr>
            <a:picLocks noChangeAspect="1" noChangeArrowheads="1"/>
          </p:cNvPicPr>
          <p:nvPr/>
        </p:nvPicPr>
        <p:blipFill>
          <a:blip r:embed="rId5" cstate="print"/>
          <a:srcRect/>
          <a:stretch>
            <a:fillRect/>
          </a:stretch>
        </p:blipFill>
        <p:spPr bwMode="auto">
          <a:xfrm>
            <a:off x="2667000" y="3733800"/>
            <a:ext cx="3810000" cy="28575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8600"/>
            <a:ext cx="6934200" cy="584775"/>
          </a:xfrm>
          <a:prstGeom prst="rect">
            <a:avLst/>
          </a:prstGeom>
          <a:noFill/>
        </p:spPr>
        <p:txBody>
          <a:bodyPr wrap="square" rtlCol="0">
            <a:spAutoFit/>
          </a:bodyPr>
          <a:lstStyle/>
          <a:p>
            <a:pPr algn="ctr"/>
            <a:r>
              <a:rPr lang="en-GB" sz="3200" dirty="0" smtClean="0">
                <a:latin typeface="Comic Sans MS" pitchFamily="66" charset="0"/>
              </a:rPr>
              <a:t>Investigating Engineering </a:t>
            </a:r>
            <a:endParaRPr lang="en-GB" sz="3200" dirty="0">
              <a:latin typeface="Comic Sans MS" pitchFamily="66" charset="0"/>
            </a:endParaRP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371600"/>
            <a:ext cx="5105400" cy="2123658"/>
          </a:xfrm>
          <a:prstGeom prst="rect">
            <a:avLst/>
          </a:prstGeom>
          <a:noFill/>
        </p:spPr>
        <p:txBody>
          <a:bodyPr wrap="square" rtlCol="0">
            <a:spAutoFit/>
          </a:bodyPr>
          <a:lstStyle/>
          <a:p>
            <a:pPr algn="ctr"/>
            <a:r>
              <a:rPr lang="en-GB" sz="4400" dirty="0" smtClean="0">
                <a:latin typeface="Comic Sans MS" pitchFamily="66" charset="0"/>
              </a:rPr>
              <a:t>Step Four: </a:t>
            </a:r>
          </a:p>
          <a:p>
            <a:pPr algn="ctr"/>
            <a:endParaRPr lang="en-GB" sz="4400" dirty="0">
              <a:latin typeface="Comic Sans MS" pitchFamily="66" charset="0"/>
            </a:endParaRPr>
          </a:p>
          <a:p>
            <a:pPr algn="ctr"/>
            <a:r>
              <a:rPr lang="en-GB" sz="4400" dirty="0" smtClean="0">
                <a:latin typeface="Comic Sans MS" pitchFamily="66" charset="0"/>
              </a:rPr>
              <a:t>Maths</a:t>
            </a:r>
            <a:endParaRPr lang="en-GB" sz="4400" dirty="0">
              <a:latin typeface="Comic Sans MS" pitchFamily="66" charset="0"/>
            </a:endParaRP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8600"/>
            <a:ext cx="7162800" cy="584775"/>
          </a:xfrm>
          <a:prstGeom prst="rect">
            <a:avLst/>
          </a:prstGeom>
          <a:noFill/>
        </p:spPr>
        <p:txBody>
          <a:bodyPr wrap="square" rtlCol="0">
            <a:spAutoFit/>
          </a:bodyPr>
          <a:lstStyle/>
          <a:p>
            <a:pPr algn="ctr"/>
            <a:r>
              <a:rPr lang="en-GB" sz="3200" dirty="0">
                <a:latin typeface="Comic Sans MS" pitchFamily="66" charset="0"/>
              </a:rPr>
              <a:t>Take part in Maths Week 2018</a:t>
            </a:r>
          </a:p>
        </p:txBody>
      </p:sp>
      <p:sp>
        <p:nvSpPr>
          <p:cNvPr id="3" name="TextBox 2"/>
          <p:cNvSpPr txBox="1"/>
          <p:nvPr/>
        </p:nvSpPr>
        <p:spPr>
          <a:xfrm>
            <a:off x="228600" y="762000"/>
            <a:ext cx="7391400" cy="954107"/>
          </a:xfrm>
          <a:prstGeom prst="rect">
            <a:avLst/>
          </a:prstGeom>
          <a:noFill/>
        </p:spPr>
        <p:txBody>
          <a:bodyPr wrap="square" rtlCol="0">
            <a:spAutoFit/>
          </a:bodyPr>
          <a:lstStyle/>
          <a:p>
            <a:pPr algn="ctr"/>
            <a:r>
              <a:rPr lang="en-GB" sz="1400" dirty="0" smtClean="0">
                <a:latin typeface="Comic Sans MS" pitchFamily="66" charset="0"/>
              </a:rPr>
              <a:t>The theme of this year's week was 'Maths for All'.  Following that theme, all pupils in the school participated in Maths Trails in their class groupings and were assisted by pupils from older classes.  Here are some photographs of the children in 3</a:t>
            </a:r>
            <a:r>
              <a:rPr lang="en-GB" sz="1400" baseline="30000" dirty="0" smtClean="0">
                <a:latin typeface="Comic Sans MS" pitchFamily="66" charset="0"/>
              </a:rPr>
              <a:t>rd</a:t>
            </a:r>
            <a:r>
              <a:rPr lang="en-GB" sz="1400" dirty="0" smtClean="0">
                <a:latin typeface="Comic Sans MS" pitchFamily="66" charset="0"/>
              </a:rPr>
              <a:t> and 4</a:t>
            </a:r>
            <a:r>
              <a:rPr lang="en-GB" sz="1400" baseline="30000" dirty="0" smtClean="0">
                <a:latin typeface="Comic Sans MS" pitchFamily="66" charset="0"/>
              </a:rPr>
              <a:t>th</a:t>
            </a:r>
            <a:r>
              <a:rPr lang="en-GB" sz="1400" dirty="0" smtClean="0">
                <a:latin typeface="Comic Sans MS" pitchFamily="66" charset="0"/>
              </a:rPr>
              <a:t> class helping the infants with their maths.</a:t>
            </a:r>
            <a:endParaRPr lang="en-GB" sz="1400" dirty="0">
              <a:latin typeface="Comic Sans MS" pitchFamily="66" charset="0"/>
            </a:endParaRPr>
          </a:p>
        </p:txBody>
      </p:sp>
      <p:pic>
        <p:nvPicPr>
          <p:cNvPr id="5126" name="Picture 6" descr="https://115861127-854769980587743627.preview.editmysite.com/uploads/1/1/5/8/115861127/20181018-113556_orig.jpg"/>
          <p:cNvPicPr>
            <a:picLocks noChangeAspect="1" noChangeArrowheads="1"/>
          </p:cNvPicPr>
          <p:nvPr/>
        </p:nvPicPr>
        <p:blipFill>
          <a:blip r:embed="rId3" cstate="print"/>
          <a:srcRect/>
          <a:stretch>
            <a:fillRect/>
          </a:stretch>
        </p:blipFill>
        <p:spPr bwMode="auto">
          <a:xfrm>
            <a:off x="152400" y="3048000"/>
            <a:ext cx="2513815" cy="3352800"/>
          </a:xfrm>
          <a:prstGeom prst="rect">
            <a:avLst/>
          </a:prstGeom>
          <a:noFill/>
        </p:spPr>
      </p:pic>
      <p:pic>
        <p:nvPicPr>
          <p:cNvPr id="5128" name="Picture 8" descr="https://115861127-854769980587743627.preview.editmysite.com/uploads/1/1/5/8/115861127/20181018-113800_orig.jpg"/>
          <p:cNvPicPr>
            <a:picLocks noChangeAspect="1" noChangeArrowheads="1"/>
          </p:cNvPicPr>
          <p:nvPr/>
        </p:nvPicPr>
        <p:blipFill>
          <a:blip r:embed="rId4" cstate="print"/>
          <a:srcRect/>
          <a:stretch>
            <a:fillRect/>
          </a:stretch>
        </p:blipFill>
        <p:spPr bwMode="auto">
          <a:xfrm>
            <a:off x="2743200" y="2057400"/>
            <a:ext cx="2171022" cy="2895600"/>
          </a:xfrm>
          <a:prstGeom prst="rect">
            <a:avLst/>
          </a:prstGeom>
          <a:noFill/>
        </p:spPr>
      </p:pic>
      <p:pic>
        <p:nvPicPr>
          <p:cNvPr id="5130" name="Picture 10" descr="https://115861127-854769980587743627.preview.editmysite.com/uploads/1/1/5/8/115861127/20181018-120310_orig.jpg"/>
          <p:cNvPicPr>
            <a:picLocks noChangeAspect="1" noChangeArrowheads="1"/>
          </p:cNvPicPr>
          <p:nvPr/>
        </p:nvPicPr>
        <p:blipFill>
          <a:blip r:embed="rId5" cstate="print"/>
          <a:srcRect/>
          <a:stretch>
            <a:fillRect/>
          </a:stretch>
        </p:blipFill>
        <p:spPr bwMode="auto">
          <a:xfrm>
            <a:off x="6781800" y="1600200"/>
            <a:ext cx="2132029" cy="2843594"/>
          </a:xfrm>
          <a:prstGeom prst="rect">
            <a:avLst/>
          </a:prstGeom>
          <a:noFill/>
        </p:spPr>
      </p:pic>
      <p:pic>
        <p:nvPicPr>
          <p:cNvPr id="5132" name="Picture 12" descr="https://115861127-854769980587743627.preview.editmysite.com/uploads/1/1/5/8/115861127/20181018-120237_1_orig.jpg"/>
          <p:cNvPicPr>
            <a:picLocks noChangeAspect="1" noChangeArrowheads="1"/>
          </p:cNvPicPr>
          <p:nvPr/>
        </p:nvPicPr>
        <p:blipFill>
          <a:blip r:embed="rId6" cstate="print"/>
          <a:srcRect/>
          <a:stretch>
            <a:fillRect/>
          </a:stretch>
        </p:blipFill>
        <p:spPr bwMode="auto">
          <a:xfrm>
            <a:off x="5105400" y="3810000"/>
            <a:ext cx="2056757" cy="2743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8229600" cy="1077218"/>
          </a:xfrm>
          <a:prstGeom prst="rect">
            <a:avLst/>
          </a:prstGeom>
          <a:noFill/>
        </p:spPr>
        <p:txBody>
          <a:bodyPr wrap="square" rtlCol="0">
            <a:spAutoFit/>
          </a:bodyPr>
          <a:lstStyle/>
          <a:p>
            <a:pPr algn="ctr"/>
            <a:r>
              <a:rPr lang="en-GB" sz="3200" dirty="0">
                <a:latin typeface="Comic Sans MS" pitchFamily="66" charset="0"/>
              </a:rPr>
              <a:t>Use Maths in practical ways to help explore and solve real world problems</a:t>
            </a:r>
          </a:p>
        </p:txBody>
      </p:sp>
      <p:pic>
        <p:nvPicPr>
          <p:cNvPr id="4098" name="Picture 2" descr="https://115861127-854769980587743627.preview.editmysite.com/uploads/1/1/5/8/115861127/20181113-094306.jpg"/>
          <p:cNvPicPr>
            <a:picLocks noChangeAspect="1" noChangeArrowheads="1"/>
          </p:cNvPicPr>
          <p:nvPr/>
        </p:nvPicPr>
        <p:blipFill>
          <a:blip r:embed="rId3" cstate="print"/>
          <a:srcRect/>
          <a:stretch>
            <a:fillRect/>
          </a:stretch>
        </p:blipFill>
        <p:spPr bwMode="auto">
          <a:xfrm>
            <a:off x="304800" y="2971800"/>
            <a:ext cx="2400675" cy="3352800"/>
          </a:xfrm>
          <a:prstGeom prst="rect">
            <a:avLst/>
          </a:prstGeom>
          <a:noFill/>
        </p:spPr>
      </p:pic>
      <p:sp>
        <p:nvSpPr>
          <p:cNvPr id="4" name="TextBox 3"/>
          <p:cNvSpPr txBox="1"/>
          <p:nvPr/>
        </p:nvSpPr>
        <p:spPr>
          <a:xfrm>
            <a:off x="0" y="1447800"/>
            <a:ext cx="2819400" cy="1477328"/>
          </a:xfrm>
          <a:prstGeom prst="rect">
            <a:avLst/>
          </a:prstGeom>
          <a:noFill/>
        </p:spPr>
        <p:txBody>
          <a:bodyPr wrap="square" rtlCol="0">
            <a:spAutoFit/>
          </a:bodyPr>
          <a:lstStyle/>
          <a:p>
            <a:r>
              <a:rPr lang="en-IE" dirty="0" smtClean="0"/>
              <a:t>Senior Infants made a bar chart of all the different coloured coats to see which colour was the most popular.</a:t>
            </a:r>
            <a:endParaRPr lang="en-IE" dirty="0"/>
          </a:p>
        </p:txBody>
      </p:sp>
      <p:pic>
        <p:nvPicPr>
          <p:cNvPr id="4100" name="Picture 4" descr="https://115861127-854769980587743627.preview.editmysite.com/uploads/1/1/5/8/115861127/20190328-095912_orig.jpg"/>
          <p:cNvPicPr>
            <a:picLocks noChangeAspect="1" noChangeArrowheads="1"/>
          </p:cNvPicPr>
          <p:nvPr/>
        </p:nvPicPr>
        <p:blipFill>
          <a:blip r:embed="rId4" cstate="print"/>
          <a:srcRect/>
          <a:stretch>
            <a:fillRect/>
          </a:stretch>
        </p:blipFill>
        <p:spPr bwMode="auto">
          <a:xfrm>
            <a:off x="5943600" y="1447800"/>
            <a:ext cx="2229751" cy="3962400"/>
          </a:xfrm>
          <a:prstGeom prst="rect">
            <a:avLst/>
          </a:prstGeom>
          <a:noFill/>
        </p:spPr>
      </p:pic>
      <p:sp>
        <p:nvSpPr>
          <p:cNvPr id="6" name="TextBox 5"/>
          <p:cNvSpPr txBox="1"/>
          <p:nvPr/>
        </p:nvSpPr>
        <p:spPr>
          <a:xfrm>
            <a:off x="4724400" y="5410200"/>
            <a:ext cx="4419600" cy="923330"/>
          </a:xfrm>
          <a:prstGeom prst="rect">
            <a:avLst/>
          </a:prstGeom>
          <a:noFill/>
        </p:spPr>
        <p:txBody>
          <a:bodyPr wrap="square" rtlCol="0">
            <a:spAutoFit/>
          </a:bodyPr>
          <a:lstStyle/>
          <a:p>
            <a:pPr algn="ctr"/>
            <a:r>
              <a:rPr lang="en-IE" dirty="0" smtClean="0"/>
              <a:t>In 1</a:t>
            </a:r>
            <a:r>
              <a:rPr lang="en-IE" baseline="30000" dirty="0" smtClean="0"/>
              <a:t>st</a:t>
            </a:r>
            <a:r>
              <a:rPr lang="en-IE" dirty="0" smtClean="0"/>
              <a:t> &amp; 2</a:t>
            </a:r>
            <a:r>
              <a:rPr lang="en-IE" baseline="30000" dirty="0" smtClean="0"/>
              <a:t>nd</a:t>
            </a:r>
            <a:r>
              <a:rPr lang="en-IE" dirty="0" smtClean="0"/>
              <a:t> class, the children use everyday objects to estimate, measure and solve capacity problems.</a:t>
            </a:r>
            <a:endParaRPr lang="en-IE" dirty="0"/>
          </a:p>
        </p:txBody>
      </p:sp>
      <p:pic>
        <p:nvPicPr>
          <p:cNvPr id="4102" name="Picture 6" descr="https://115861127-854769980587743627.preview.editmysite.com/uploads/1/1/5/8/115861127/img-1296_orig.jpg"/>
          <p:cNvPicPr>
            <a:picLocks noChangeAspect="1" noChangeArrowheads="1"/>
          </p:cNvPicPr>
          <p:nvPr/>
        </p:nvPicPr>
        <p:blipFill>
          <a:blip r:embed="rId5" cstate="print"/>
          <a:srcRect/>
          <a:stretch>
            <a:fillRect/>
          </a:stretch>
        </p:blipFill>
        <p:spPr bwMode="auto">
          <a:xfrm>
            <a:off x="3200400" y="1295400"/>
            <a:ext cx="2151213" cy="2514600"/>
          </a:xfrm>
          <a:prstGeom prst="rect">
            <a:avLst/>
          </a:prstGeom>
          <a:noFill/>
        </p:spPr>
      </p:pic>
      <p:sp>
        <p:nvSpPr>
          <p:cNvPr id="8" name="TextBox 7"/>
          <p:cNvSpPr txBox="1"/>
          <p:nvPr/>
        </p:nvSpPr>
        <p:spPr>
          <a:xfrm>
            <a:off x="2895600" y="3810000"/>
            <a:ext cx="2971800" cy="1477328"/>
          </a:xfrm>
          <a:prstGeom prst="rect">
            <a:avLst/>
          </a:prstGeom>
          <a:noFill/>
        </p:spPr>
        <p:txBody>
          <a:bodyPr wrap="square" rtlCol="0">
            <a:spAutoFit/>
          </a:bodyPr>
          <a:lstStyle/>
          <a:p>
            <a:pPr algn="ctr"/>
            <a:r>
              <a:rPr lang="en-IE" dirty="0" smtClean="0"/>
              <a:t>The boys in 3</a:t>
            </a:r>
            <a:r>
              <a:rPr lang="en-IE" baseline="30000" dirty="0" smtClean="0"/>
              <a:t>rd</a:t>
            </a:r>
            <a:r>
              <a:rPr lang="en-IE" dirty="0" smtClean="0"/>
              <a:t> class found using their playground was a great way to identify the differences between lines, angles and shapes.</a:t>
            </a:r>
            <a:endParaRPr lang="en-IE" dirty="0"/>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923330"/>
          </a:xfrm>
          <a:prstGeom prst="rect">
            <a:avLst/>
          </a:prstGeom>
          <a:noFill/>
        </p:spPr>
        <p:txBody>
          <a:bodyPr wrap="square" rtlCol="0">
            <a:spAutoFit/>
          </a:bodyPr>
          <a:lstStyle/>
          <a:p>
            <a:r>
              <a:rPr lang="en-GB" dirty="0" smtClean="0">
                <a:latin typeface="Comic Sans MS" pitchFamily="66" charset="0"/>
              </a:rPr>
              <a:t>The children in 1</a:t>
            </a:r>
            <a:r>
              <a:rPr lang="en-GB" baseline="30000" dirty="0" smtClean="0">
                <a:latin typeface="Comic Sans MS" pitchFamily="66" charset="0"/>
              </a:rPr>
              <a:t>st</a:t>
            </a:r>
            <a:r>
              <a:rPr lang="en-GB" dirty="0" smtClean="0">
                <a:latin typeface="Comic Sans MS" pitchFamily="66" charset="0"/>
              </a:rPr>
              <a:t>, 2</a:t>
            </a:r>
            <a:r>
              <a:rPr lang="en-GB" baseline="30000" dirty="0" smtClean="0">
                <a:latin typeface="Comic Sans MS" pitchFamily="66" charset="0"/>
              </a:rPr>
              <a:t>nd</a:t>
            </a:r>
            <a:r>
              <a:rPr lang="en-GB" dirty="0" smtClean="0">
                <a:latin typeface="Comic Sans MS" pitchFamily="66" charset="0"/>
              </a:rPr>
              <a:t>, 3</a:t>
            </a:r>
            <a:r>
              <a:rPr lang="en-GB" baseline="30000" dirty="0" smtClean="0">
                <a:latin typeface="Comic Sans MS" pitchFamily="66" charset="0"/>
              </a:rPr>
              <a:t>rd</a:t>
            </a:r>
            <a:r>
              <a:rPr lang="en-GB" dirty="0" smtClean="0">
                <a:latin typeface="Comic Sans MS" pitchFamily="66" charset="0"/>
              </a:rPr>
              <a:t> and 4</a:t>
            </a:r>
            <a:r>
              <a:rPr lang="en-GB" baseline="30000" dirty="0" smtClean="0">
                <a:latin typeface="Comic Sans MS" pitchFamily="66" charset="0"/>
              </a:rPr>
              <a:t>th</a:t>
            </a:r>
            <a:r>
              <a:rPr lang="en-GB" dirty="0" smtClean="0">
                <a:latin typeface="Comic Sans MS" pitchFamily="66" charset="0"/>
              </a:rPr>
              <a:t> loved playing maths games and visiting each others classrooms. The older children show off their learning by teaching the younger children and showing them how to solve simple puzzles. </a:t>
            </a:r>
            <a:endParaRPr lang="en-GB" dirty="0">
              <a:latin typeface="Comic Sans MS" pitchFamily="66" charset="0"/>
            </a:endParaRPr>
          </a:p>
        </p:txBody>
      </p:sp>
      <p:pic>
        <p:nvPicPr>
          <p:cNvPr id="3074" name="Picture 2" descr="https://115861127-854769980587743627.preview.editmysite.com/uploads/1/1/5/8/115861127/20181016-122938.jpg"/>
          <p:cNvPicPr>
            <a:picLocks noChangeAspect="1" noChangeArrowheads="1"/>
          </p:cNvPicPr>
          <p:nvPr/>
        </p:nvPicPr>
        <p:blipFill>
          <a:blip r:embed="rId3" cstate="print"/>
          <a:srcRect/>
          <a:stretch>
            <a:fillRect/>
          </a:stretch>
        </p:blipFill>
        <p:spPr bwMode="auto">
          <a:xfrm>
            <a:off x="228600" y="1447800"/>
            <a:ext cx="3810000" cy="2857500"/>
          </a:xfrm>
          <a:prstGeom prst="rect">
            <a:avLst/>
          </a:prstGeom>
          <a:noFill/>
        </p:spPr>
      </p:pic>
      <p:pic>
        <p:nvPicPr>
          <p:cNvPr id="3077" name="Picture 5"/>
          <p:cNvPicPr>
            <a:picLocks noChangeAspect="1" noChangeArrowheads="1"/>
          </p:cNvPicPr>
          <p:nvPr/>
        </p:nvPicPr>
        <p:blipFill>
          <a:blip r:embed="rId4" cstate="print"/>
          <a:srcRect/>
          <a:stretch>
            <a:fillRect/>
          </a:stretch>
        </p:blipFill>
        <p:spPr bwMode="auto">
          <a:xfrm>
            <a:off x="2438400" y="4229100"/>
            <a:ext cx="3505200" cy="2628900"/>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5105400" y="1676400"/>
            <a:ext cx="3606800" cy="27051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86800" cy="923330"/>
          </a:xfrm>
          <a:prstGeom prst="rect">
            <a:avLst/>
          </a:prstGeom>
          <a:noFill/>
        </p:spPr>
        <p:txBody>
          <a:bodyPr wrap="square" rtlCol="0">
            <a:spAutoFit/>
          </a:bodyPr>
          <a:lstStyle/>
          <a:p>
            <a:pPr algn="ctr"/>
            <a:r>
              <a:rPr lang="en-GB" dirty="0" smtClean="0">
                <a:latin typeface="Comic Sans MS" pitchFamily="66" charset="0"/>
              </a:rPr>
              <a:t>We borrowed the amazing </a:t>
            </a:r>
            <a:r>
              <a:rPr lang="en-GB" dirty="0" err="1" smtClean="0">
                <a:latin typeface="Comic Sans MS" pitchFamily="66" charset="0"/>
              </a:rPr>
              <a:t>Izak</a:t>
            </a:r>
            <a:r>
              <a:rPr lang="en-GB" dirty="0" smtClean="0">
                <a:latin typeface="Comic Sans MS" pitchFamily="66" charset="0"/>
              </a:rPr>
              <a:t> 9 Maths resource from the Waterford Teachers’ Centre.  It was a huge hit with the children and they showed off some impressive math language, problem solving and reasoning skills.</a:t>
            </a:r>
            <a:endParaRPr lang="en-GB" dirty="0">
              <a:latin typeface="Comic Sans MS" pitchFamily="66" charset="0"/>
            </a:endParaRPr>
          </a:p>
        </p:txBody>
      </p:sp>
      <p:pic>
        <p:nvPicPr>
          <p:cNvPr id="2049" name="Picture 1"/>
          <p:cNvPicPr>
            <a:picLocks noChangeAspect="1" noChangeArrowheads="1"/>
          </p:cNvPicPr>
          <p:nvPr/>
        </p:nvPicPr>
        <p:blipFill>
          <a:blip r:embed="rId3" cstate="print"/>
          <a:srcRect/>
          <a:stretch>
            <a:fillRect/>
          </a:stretch>
        </p:blipFill>
        <p:spPr bwMode="auto">
          <a:xfrm>
            <a:off x="381000" y="1371600"/>
            <a:ext cx="3371850" cy="4495800"/>
          </a:xfrm>
          <a:prstGeom prst="rect">
            <a:avLst/>
          </a:prstGeom>
          <a:noFill/>
          <a:ln w="9525">
            <a:noFill/>
            <a:miter lim="800000"/>
            <a:headEnd/>
            <a:tailEnd/>
          </a:ln>
        </p:spPr>
      </p:pic>
      <p:pic>
        <p:nvPicPr>
          <p:cNvPr id="4" name="Picture 4" descr="https://115861127-854769980587743627.preview.editmysite.com/uploads/1/1/5/8/115861127/20181016-122944.jpg"/>
          <p:cNvPicPr>
            <a:picLocks noChangeAspect="1" noChangeArrowheads="1"/>
          </p:cNvPicPr>
          <p:nvPr/>
        </p:nvPicPr>
        <p:blipFill>
          <a:blip r:embed="rId4" cstate="print"/>
          <a:srcRect/>
          <a:stretch>
            <a:fillRect/>
          </a:stretch>
        </p:blipFill>
        <p:spPr bwMode="auto">
          <a:xfrm>
            <a:off x="5257800" y="1371600"/>
            <a:ext cx="3352800" cy="2514600"/>
          </a:xfrm>
          <a:prstGeom prst="rect">
            <a:avLst/>
          </a:prstGeom>
          <a:noFill/>
        </p:spPr>
      </p:pic>
      <p:pic>
        <p:nvPicPr>
          <p:cNvPr id="2051" name="Picture 3" descr="https://115861127-854769980587743627.preview.editmysite.com/uploads/1/1/5/8/115861127/20181016-124330_orig.jpg"/>
          <p:cNvPicPr>
            <a:picLocks noChangeAspect="1" noChangeArrowheads="1"/>
          </p:cNvPicPr>
          <p:nvPr/>
        </p:nvPicPr>
        <p:blipFill>
          <a:blip r:embed="rId5" cstate="print"/>
          <a:srcRect/>
          <a:stretch>
            <a:fillRect/>
          </a:stretch>
        </p:blipFill>
        <p:spPr bwMode="auto">
          <a:xfrm>
            <a:off x="4038600" y="3828782"/>
            <a:ext cx="4040219" cy="3029218"/>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33400"/>
            <a:ext cx="7620000" cy="769441"/>
          </a:xfrm>
          <a:prstGeom prst="rect">
            <a:avLst/>
          </a:prstGeom>
          <a:noFill/>
        </p:spPr>
        <p:txBody>
          <a:bodyPr wrap="square" rtlCol="0">
            <a:spAutoFit/>
          </a:bodyPr>
          <a:lstStyle/>
          <a:p>
            <a:pPr algn="ctr"/>
            <a:r>
              <a:rPr lang="en-I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Stem Showcase</a:t>
            </a:r>
            <a:endParaRPr lang="en-IE"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Box 2"/>
          <p:cNvSpPr txBox="1"/>
          <p:nvPr/>
        </p:nvSpPr>
        <p:spPr>
          <a:xfrm>
            <a:off x="152400" y="1295400"/>
            <a:ext cx="8763000" cy="1200329"/>
          </a:xfrm>
          <a:prstGeom prst="rect">
            <a:avLst/>
          </a:prstGeom>
          <a:noFill/>
        </p:spPr>
        <p:txBody>
          <a:bodyPr wrap="square" rtlCol="0">
            <a:spAutoFit/>
          </a:bodyPr>
          <a:lstStyle/>
          <a:p>
            <a:pPr algn="ctr"/>
            <a:r>
              <a:rPr lang="en-IE" dirty="0" smtClean="0"/>
              <a:t>The children in 1</a:t>
            </a:r>
            <a:r>
              <a:rPr lang="en-IE" baseline="30000" dirty="0" smtClean="0"/>
              <a:t>st</a:t>
            </a:r>
            <a:r>
              <a:rPr lang="en-IE" dirty="0" smtClean="0"/>
              <a:t> and 2</a:t>
            </a:r>
            <a:r>
              <a:rPr lang="en-IE" baseline="30000" dirty="0" smtClean="0"/>
              <a:t>nd</a:t>
            </a:r>
            <a:r>
              <a:rPr lang="en-IE" dirty="0" smtClean="0"/>
              <a:t> class proudly showed off their excellent engineering and creative skills when they presented their robots to the children in the older classes. They spoke with confidence in explaining how they created their robots and the inspiration behind their hard work.</a:t>
            </a:r>
            <a:endParaRPr lang="en-IE" dirty="0"/>
          </a:p>
        </p:txBody>
      </p:sp>
      <p:pic>
        <p:nvPicPr>
          <p:cNvPr id="4097" name="Picture 1"/>
          <p:cNvPicPr>
            <a:picLocks noChangeAspect="1" noChangeArrowheads="1"/>
          </p:cNvPicPr>
          <p:nvPr/>
        </p:nvPicPr>
        <p:blipFill>
          <a:blip r:embed="rId3" cstate="print"/>
          <a:srcRect/>
          <a:stretch>
            <a:fillRect/>
          </a:stretch>
        </p:blipFill>
        <p:spPr bwMode="auto">
          <a:xfrm>
            <a:off x="814388" y="2514600"/>
            <a:ext cx="1628775" cy="28956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743200" y="2362200"/>
            <a:ext cx="1905000" cy="3386667"/>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4800600" y="2286000"/>
            <a:ext cx="3657600" cy="2057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115861127-854769980587743627.preview.editmysite.com/uploads/1/1/5/8/115861127/20181116-094505.jpg"/>
          <p:cNvPicPr>
            <a:picLocks noChangeAspect="1" noChangeArrowheads="1"/>
          </p:cNvPicPr>
          <p:nvPr/>
        </p:nvPicPr>
        <p:blipFill>
          <a:blip r:embed="rId3" cstate="print"/>
          <a:srcRect/>
          <a:stretch>
            <a:fillRect/>
          </a:stretch>
        </p:blipFill>
        <p:spPr bwMode="auto">
          <a:xfrm>
            <a:off x="304800" y="2209800"/>
            <a:ext cx="3810000" cy="2143125"/>
          </a:xfrm>
          <a:prstGeom prst="rect">
            <a:avLst/>
          </a:prstGeom>
          <a:noFill/>
        </p:spPr>
      </p:pic>
      <p:pic>
        <p:nvPicPr>
          <p:cNvPr id="45060" name="Picture 4" descr="https://115861127-854769980587743627.preview.editmysite.com/uploads/1/1/5/8/115861127/20181116-094539.jpg"/>
          <p:cNvPicPr>
            <a:picLocks noChangeAspect="1" noChangeArrowheads="1"/>
          </p:cNvPicPr>
          <p:nvPr/>
        </p:nvPicPr>
        <p:blipFill>
          <a:blip r:embed="rId4" cstate="print"/>
          <a:srcRect/>
          <a:stretch>
            <a:fillRect/>
          </a:stretch>
        </p:blipFill>
        <p:spPr bwMode="auto">
          <a:xfrm>
            <a:off x="4876800" y="2209800"/>
            <a:ext cx="3810000" cy="2143125"/>
          </a:xfrm>
          <a:prstGeom prst="rect">
            <a:avLst/>
          </a:prstGeom>
          <a:noFill/>
        </p:spPr>
      </p:pic>
      <p:sp>
        <p:nvSpPr>
          <p:cNvPr id="4" name="Rectangle 3"/>
          <p:cNvSpPr/>
          <p:nvPr/>
        </p:nvSpPr>
        <p:spPr>
          <a:xfrm>
            <a:off x="457200" y="228600"/>
            <a:ext cx="8305800" cy="1938992"/>
          </a:xfrm>
          <a:prstGeom prst="rect">
            <a:avLst/>
          </a:prstGeom>
        </p:spPr>
        <p:txBody>
          <a:bodyPr wrap="square">
            <a:spAutoFit/>
          </a:bodyPr>
          <a:lstStyle/>
          <a:p>
            <a:pPr algn="ctr"/>
            <a:r>
              <a:rPr lang="en-IE" sz="3000" dirty="0" smtClean="0"/>
              <a:t>In Senior Infants, we investigated how plants drink by pouring some red dye and water into a jug of celery. We left it overnight and in the morning the leaves had turned red.</a:t>
            </a:r>
            <a:endParaRPr lang="en-IE" sz="3000"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115861127-854769980587743627.preview.editmysite.com/uploads/1/1/5/8/115861127/20180926-121141_orig.jpg"/>
          <p:cNvPicPr>
            <a:picLocks noChangeAspect="1" noChangeArrowheads="1"/>
          </p:cNvPicPr>
          <p:nvPr/>
        </p:nvPicPr>
        <p:blipFill>
          <a:blip r:embed="rId2" cstate="print"/>
          <a:srcRect/>
          <a:stretch>
            <a:fillRect/>
          </a:stretch>
        </p:blipFill>
        <p:spPr bwMode="auto">
          <a:xfrm>
            <a:off x="152400" y="1905000"/>
            <a:ext cx="2970872" cy="3962400"/>
          </a:xfrm>
          <a:prstGeom prst="rect">
            <a:avLst/>
          </a:prstGeom>
          <a:noFill/>
        </p:spPr>
      </p:pic>
      <p:pic>
        <p:nvPicPr>
          <p:cNvPr id="64516" name="Picture 4" descr="https://115861127-854769980587743627.preview.editmysite.com/uploads/1/1/5/8/115861127/20180926-115856_orig.jpg"/>
          <p:cNvPicPr>
            <a:picLocks noChangeAspect="1" noChangeArrowheads="1"/>
          </p:cNvPicPr>
          <p:nvPr/>
        </p:nvPicPr>
        <p:blipFill>
          <a:blip r:embed="rId3" cstate="print"/>
          <a:srcRect/>
          <a:stretch>
            <a:fillRect/>
          </a:stretch>
        </p:blipFill>
        <p:spPr bwMode="auto">
          <a:xfrm>
            <a:off x="6400800" y="-1"/>
            <a:ext cx="2514600" cy="3353849"/>
          </a:xfrm>
          <a:prstGeom prst="rect">
            <a:avLst/>
          </a:prstGeom>
          <a:noFill/>
        </p:spPr>
      </p:pic>
      <p:pic>
        <p:nvPicPr>
          <p:cNvPr id="64518" name="Picture 6" descr="https://115861127-854769980587743627.preview.editmysite.com/uploads/1/1/5/8/115861127/20180926-115932_1_orig.jpg"/>
          <p:cNvPicPr>
            <a:picLocks noChangeAspect="1" noChangeArrowheads="1"/>
          </p:cNvPicPr>
          <p:nvPr/>
        </p:nvPicPr>
        <p:blipFill>
          <a:blip r:embed="rId4" cstate="print"/>
          <a:srcRect/>
          <a:stretch>
            <a:fillRect/>
          </a:stretch>
        </p:blipFill>
        <p:spPr bwMode="auto">
          <a:xfrm>
            <a:off x="3276600" y="0"/>
            <a:ext cx="2971800" cy="3963638"/>
          </a:xfrm>
          <a:prstGeom prst="rect">
            <a:avLst/>
          </a:prstGeom>
          <a:noFill/>
        </p:spPr>
      </p:pic>
      <p:sp>
        <p:nvSpPr>
          <p:cNvPr id="5" name="TextBox 4"/>
          <p:cNvSpPr txBox="1"/>
          <p:nvPr/>
        </p:nvSpPr>
        <p:spPr>
          <a:xfrm>
            <a:off x="3276600" y="4038600"/>
            <a:ext cx="5715000" cy="1200329"/>
          </a:xfrm>
          <a:prstGeom prst="rect">
            <a:avLst/>
          </a:prstGeom>
          <a:noFill/>
        </p:spPr>
        <p:txBody>
          <a:bodyPr wrap="square" rtlCol="0">
            <a:spAutoFit/>
          </a:bodyPr>
          <a:lstStyle/>
          <a:p>
            <a:r>
              <a:rPr lang="en-IE" dirty="0" smtClean="0"/>
              <a:t>Oh bitter! The children in Infants learned all about healthy eating and foods that help us to grow.  They learned about our five senses and they used their taste sense to taste various foods to compare sweet with bitter flavours.</a:t>
            </a:r>
            <a:endParaRPr lang="en-I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115861127-854769980587743627.preview.editmysite.com/uploads/1/1/5/8/115861127/20181114-101501_orig.jpg"/>
          <p:cNvPicPr>
            <a:picLocks noChangeAspect="1" noChangeArrowheads="1"/>
          </p:cNvPicPr>
          <p:nvPr/>
        </p:nvPicPr>
        <p:blipFill>
          <a:blip r:embed="rId3" cstate="print"/>
          <a:srcRect/>
          <a:stretch>
            <a:fillRect/>
          </a:stretch>
        </p:blipFill>
        <p:spPr bwMode="auto">
          <a:xfrm>
            <a:off x="381000" y="3962400"/>
            <a:ext cx="4239501" cy="2133600"/>
          </a:xfrm>
          <a:prstGeom prst="rect">
            <a:avLst/>
          </a:prstGeom>
          <a:noFill/>
        </p:spPr>
      </p:pic>
      <p:pic>
        <p:nvPicPr>
          <p:cNvPr id="44036" name="Picture 4" descr="https://115861127-854769980587743627.preview.editmysite.com/uploads/1/1/5/8/115861127/20181114-101926_orig.jpg"/>
          <p:cNvPicPr>
            <a:picLocks noChangeAspect="1" noChangeArrowheads="1"/>
          </p:cNvPicPr>
          <p:nvPr/>
        </p:nvPicPr>
        <p:blipFill>
          <a:blip r:embed="rId4" cstate="print"/>
          <a:srcRect/>
          <a:stretch>
            <a:fillRect/>
          </a:stretch>
        </p:blipFill>
        <p:spPr bwMode="auto">
          <a:xfrm>
            <a:off x="4800600" y="3962400"/>
            <a:ext cx="4112830" cy="2057400"/>
          </a:xfrm>
          <a:prstGeom prst="rect">
            <a:avLst/>
          </a:prstGeom>
          <a:noFill/>
        </p:spPr>
      </p:pic>
      <p:sp>
        <p:nvSpPr>
          <p:cNvPr id="4" name="Rectangle 3"/>
          <p:cNvSpPr/>
          <p:nvPr/>
        </p:nvSpPr>
        <p:spPr>
          <a:xfrm>
            <a:off x="228600" y="762000"/>
            <a:ext cx="8610600" cy="2246769"/>
          </a:xfrm>
          <a:prstGeom prst="rect">
            <a:avLst/>
          </a:prstGeom>
        </p:spPr>
        <p:txBody>
          <a:bodyPr wrap="square">
            <a:spAutoFit/>
          </a:bodyPr>
          <a:lstStyle/>
          <a:p>
            <a:pPr algn="ctr"/>
            <a:r>
              <a:rPr lang="en-IE" sz="3000" i="1" dirty="0" smtClean="0"/>
              <a:t>The children in 3</a:t>
            </a:r>
            <a:r>
              <a:rPr lang="en-IE" sz="3000" i="1" baseline="30000" dirty="0" smtClean="0"/>
              <a:t>rd</a:t>
            </a:r>
            <a:r>
              <a:rPr lang="en-IE" sz="3000" i="1" dirty="0" smtClean="0"/>
              <a:t> and 4</a:t>
            </a:r>
            <a:r>
              <a:rPr lang="en-IE" sz="3000" i="1" baseline="30000" dirty="0" smtClean="0"/>
              <a:t>th</a:t>
            </a:r>
            <a:r>
              <a:rPr lang="en-IE" sz="3000" i="1" dirty="0" smtClean="0"/>
              <a:t> class couldn’t believe they made their very own bones! </a:t>
            </a:r>
          </a:p>
          <a:p>
            <a:pPr algn="ctr"/>
            <a:r>
              <a:rPr lang="en-IE" sz="2000" dirty="0" smtClean="0"/>
              <a:t>The children made bones from milk..... </a:t>
            </a:r>
            <a:r>
              <a:rPr lang="en-IE" sz="2000" dirty="0" smtClean="0"/>
              <a:t>We </a:t>
            </a:r>
            <a:r>
              <a:rPr lang="en-IE" sz="2000" dirty="0" smtClean="0"/>
              <a:t>made a substance called CASEIN. It’s from the Latin word meaning “cheese.” Casein occurs when the protein in the milk meets the acid in the vinegar. The casein in milk does not mix with the acid and so it forms blobs or solids. </a:t>
            </a:r>
            <a:endParaRPr lang="en-IE" sz="2000" dirty="0"/>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04800"/>
            <a:ext cx="6858000" cy="1569660"/>
          </a:xfrm>
          <a:prstGeom prst="rect">
            <a:avLst/>
          </a:prstGeom>
          <a:noFill/>
        </p:spPr>
        <p:txBody>
          <a:bodyPr wrap="square" rtlCol="0">
            <a:spAutoFit/>
          </a:bodyPr>
          <a:lstStyle/>
          <a:p>
            <a:pPr algn="ctr"/>
            <a:r>
              <a:rPr lang="en-GB" sz="2400" dirty="0" smtClean="0">
                <a:latin typeface="Comic Sans MS" pitchFamily="66" charset="0"/>
              </a:rPr>
              <a:t>This year the children in 1</a:t>
            </a:r>
            <a:r>
              <a:rPr lang="en-GB" sz="2400" baseline="30000" dirty="0" smtClean="0">
                <a:latin typeface="Comic Sans MS" pitchFamily="66" charset="0"/>
              </a:rPr>
              <a:t>st</a:t>
            </a:r>
            <a:r>
              <a:rPr lang="en-GB" sz="2400" dirty="0" smtClean="0">
                <a:latin typeface="Comic Sans MS" pitchFamily="66" charset="0"/>
              </a:rPr>
              <a:t> and 2</a:t>
            </a:r>
            <a:r>
              <a:rPr lang="en-GB" sz="2400" baseline="30000" dirty="0" smtClean="0">
                <a:latin typeface="Comic Sans MS" pitchFamily="66" charset="0"/>
              </a:rPr>
              <a:t>nd</a:t>
            </a:r>
            <a:r>
              <a:rPr lang="en-GB" sz="2400" dirty="0" smtClean="0">
                <a:latin typeface="Comic Sans MS" pitchFamily="66" charset="0"/>
              </a:rPr>
              <a:t> class have taken charge of the school’s garden.  Here they are exploring the seeds and preparing for planting.</a:t>
            </a:r>
            <a:endParaRPr lang="en-GB" sz="2400" dirty="0">
              <a:latin typeface="Comic Sans MS" pitchFamily="66" charset="0"/>
            </a:endParaRPr>
          </a:p>
        </p:txBody>
      </p:sp>
      <p:pic>
        <p:nvPicPr>
          <p:cNvPr id="39938" name="Picture 2" descr="https://115861127-854769980587743627.preview.editmysite.com/uploads/1/1/5/8/115861127/20190402-141654.jpg"/>
          <p:cNvPicPr>
            <a:picLocks noChangeAspect="1" noChangeArrowheads="1"/>
          </p:cNvPicPr>
          <p:nvPr/>
        </p:nvPicPr>
        <p:blipFill>
          <a:blip r:embed="rId3" cstate="print"/>
          <a:srcRect/>
          <a:stretch>
            <a:fillRect/>
          </a:stretch>
        </p:blipFill>
        <p:spPr bwMode="auto">
          <a:xfrm>
            <a:off x="762001" y="1981200"/>
            <a:ext cx="3429000" cy="1928813"/>
          </a:xfrm>
          <a:prstGeom prst="rect">
            <a:avLst/>
          </a:prstGeom>
          <a:noFill/>
        </p:spPr>
      </p:pic>
      <p:pic>
        <p:nvPicPr>
          <p:cNvPr id="39940" name="Picture 4" descr="https://115861127-854769980587743627.preview.editmysite.com/uploads/1/1/5/8/115861127/20190402-141728.jpg"/>
          <p:cNvPicPr>
            <a:picLocks noChangeAspect="1" noChangeArrowheads="1"/>
          </p:cNvPicPr>
          <p:nvPr/>
        </p:nvPicPr>
        <p:blipFill>
          <a:blip r:embed="rId4" cstate="print"/>
          <a:srcRect/>
          <a:stretch>
            <a:fillRect/>
          </a:stretch>
        </p:blipFill>
        <p:spPr bwMode="auto">
          <a:xfrm>
            <a:off x="4953000" y="1905000"/>
            <a:ext cx="3522133" cy="1981200"/>
          </a:xfrm>
          <a:prstGeom prst="rect">
            <a:avLst/>
          </a:prstGeom>
          <a:noFill/>
        </p:spPr>
      </p:pic>
      <p:pic>
        <p:nvPicPr>
          <p:cNvPr id="39942" name="Picture 6" descr="https://115861127-854769980587743627.preview.editmysite.com/uploads/1/1/5/8/115861127/20190402-141634.jpg"/>
          <p:cNvPicPr>
            <a:picLocks noChangeAspect="1" noChangeArrowheads="1"/>
          </p:cNvPicPr>
          <p:nvPr/>
        </p:nvPicPr>
        <p:blipFill>
          <a:blip r:embed="rId5" cstate="print"/>
          <a:srcRect/>
          <a:stretch>
            <a:fillRect/>
          </a:stretch>
        </p:blipFill>
        <p:spPr bwMode="auto">
          <a:xfrm>
            <a:off x="2819400" y="3810000"/>
            <a:ext cx="4724400" cy="265747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4114800" cy="584775"/>
          </a:xfrm>
          <a:prstGeom prst="rect">
            <a:avLst/>
          </a:prstGeom>
          <a:noFill/>
        </p:spPr>
        <p:txBody>
          <a:bodyPr wrap="square" rtlCol="0">
            <a:spAutoFit/>
          </a:bodyPr>
          <a:lstStyle/>
          <a:p>
            <a:r>
              <a:rPr lang="en-GB" sz="3200" b="1" u="sng" dirty="0" smtClean="0">
                <a:latin typeface="Comic Sans MS" pitchFamily="66" charset="0"/>
              </a:rPr>
              <a:t>Energy and forces:</a:t>
            </a:r>
            <a:endParaRPr lang="en-GB" sz="3200" b="1" u="sng" dirty="0">
              <a:latin typeface="Comic Sans MS" pitchFamily="66" charset="0"/>
            </a:endParaRPr>
          </a:p>
        </p:txBody>
      </p:sp>
      <p:sp>
        <p:nvSpPr>
          <p:cNvPr id="3" name="Rectangle 2"/>
          <p:cNvSpPr/>
          <p:nvPr/>
        </p:nvSpPr>
        <p:spPr>
          <a:xfrm>
            <a:off x="152400" y="4267200"/>
            <a:ext cx="8839200" cy="1938992"/>
          </a:xfrm>
          <a:prstGeom prst="rect">
            <a:avLst/>
          </a:prstGeom>
        </p:spPr>
        <p:txBody>
          <a:bodyPr wrap="square">
            <a:spAutoFit/>
          </a:bodyPr>
          <a:lstStyle/>
          <a:p>
            <a:pPr algn="ctr"/>
            <a:r>
              <a:rPr lang="en-IE" sz="3000" dirty="0" smtClean="0"/>
              <a:t>The Senior Infants looked at slopes and made a ramp for some toy cars. We watched to see if the car would go faster or slower when we put some carpet on the ramp.</a:t>
            </a:r>
            <a:endParaRPr lang="en-IE" sz="3000" dirty="0"/>
          </a:p>
        </p:txBody>
      </p:sp>
      <p:pic>
        <p:nvPicPr>
          <p:cNvPr id="36866" name="Picture 2" descr="https://115861127-854769980587743627.preview.editmysite.com/uploads/1/1/5/8/115861127/20181112-092825.jpg"/>
          <p:cNvPicPr>
            <a:picLocks noChangeAspect="1" noChangeArrowheads="1"/>
          </p:cNvPicPr>
          <p:nvPr/>
        </p:nvPicPr>
        <p:blipFill>
          <a:blip r:embed="rId3" cstate="print"/>
          <a:srcRect/>
          <a:stretch>
            <a:fillRect/>
          </a:stretch>
        </p:blipFill>
        <p:spPr bwMode="auto">
          <a:xfrm>
            <a:off x="762000" y="1219200"/>
            <a:ext cx="3048000" cy="2558143"/>
          </a:xfrm>
          <a:prstGeom prst="rect">
            <a:avLst/>
          </a:prstGeom>
          <a:noFill/>
        </p:spPr>
      </p:pic>
      <p:pic>
        <p:nvPicPr>
          <p:cNvPr id="36868" name="Picture 4" descr="https://115861127-854769980587743627.preview.editmysite.com/uploads/1/1/5/8/115861127/20181112-092848.jpg"/>
          <p:cNvPicPr>
            <a:picLocks noChangeAspect="1" noChangeArrowheads="1"/>
          </p:cNvPicPr>
          <p:nvPr/>
        </p:nvPicPr>
        <p:blipFill>
          <a:blip r:embed="rId4" cstate="print"/>
          <a:srcRect/>
          <a:stretch>
            <a:fillRect/>
          </a:stretch>
        </p:blipFill>
        <p:spPr bwMode="auto">
          <a:xfrm>
            <a:off x="6248400" y="1676400"/>
            <a:ext cx="2286000" cy="1554480"/>
          </a:xfrm>
          <a:prstGeom prst="rect">
            <a:avLst/>
          </a:prstGeom>
          <a:noFill/>
        </p:spPr>
      </p:pic>
      <p:pic>
        <p:nvPicPr>
          <p:cNvPr id="36870" name="Picture 6" descr="https://115861127-854769980587743627.preview.editmysite.com/uploads/1/1/5/8/115861127/20181112-093055.jpg"/>
          <p:cNvPicPr>
            <a:picLocks noChangeAspect="1" noChangeArrowheads="1"/>
          </p:cNvPicPr>
          <p:nvPr/>
        </p:nvPicPr>
        <p:blipFill>
          <a:blip r:embed="rId5" cstate="print"/>
          <a:srcRect/>
          <a:stretch>
            <a:fillRect/>
          </a:stretch>
        </p:blipFill>
        <p:spPr bwMode="auto">
          <a:xfrm>
            <a:off x="3962400" y="990600"/>
            <a:ext cx="2057400" cy="3114676"/>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115861127-854769980587743627.preview.editmysite.com/uploads/1/1/5/8/115861127/20181113-144456.jpg"/>
          <p:cNvPicPr>
            <a:picLocks noChangeAspect="1" noChangeArrowheads="1"/>
          </p:cNvPicPr>
          <p:nvPr/>
        </p:nvPicPr>
        <p:blipFill>
          <a:blip r:embed="rId3" cstate="print"/>
          <a:srcRect/>
          <a:stretch>
            <a:fillRect/>
          </a:stretch>
        </p:blipFill>
        <p:spPr bwMode="auto">
          <a:xfrm>
            <a:off x="6553200" y="2057400"/>
            <a:ext cx="2223840" cy="3952876"/>
          </a:xfrm>
          <a:prstGeom prst="rect">
            <a:avLst/>
          </a:prstGeom>
          <a:noFill/>
        </p:spPr>
      </p:pic>
      <p:pic>
        <p:nvPicPr>
          <p:cNvPr id="35844" name="Picture 4" descr="https://115861127-854769980587743627.preview.editmysite.com/uploads/1/1/5/8/115861127/20181113-101705.jpg"/>
          <p:cNvPicPr>
            <a:picLocks noChangeAspect="1" noChangeArrowheads="1"/>
          </p:cNvPicPr>
          <p:nvPr/>
        </p:nvPicPr>
        <p:blipFill>
          <a:blip r:embed="rId4" cstate="print"/>
          <a:srcRect/>
          <a:stretch>
            <a:fillRect/>
          </a:stretch>
        </p:blipFill>
        <p:spPr bwMode="auto">
          <a:xfrm>
            <a:off x="2209800" y="3733800"/>
            <a:ext cx="3810000" cy="2143125"/>
          </a:xfrm>
          <a:prstGeom prst="rect">
            <a:avLst/>
          </a:prstGeom>
          <a:noFill/>
        </p:spPr>
      </p:pic>
      <p:pic>
        <p:nvPicPr>
          <p:cNvPr id="35846" name="Picture 6" descr="https://115861127-854769980587743627.preview.editmysite.com/uploads/1/1/5/8/115861127/20181113-101236.jpg"/>
          <p:cNvPicPr>
            <a:picLocks noChangeAspect="1" noChangeArrowheads="1"/>
          </p:cNvPicPr>
          <p:nvPr/>
        </p:nvPicPr>
        <p:blipFill>
          <a:blip r:embed="rId5" cstate="print"/>
          <a:srcRect/>
          <a:stretch>
            <a:fillRect/>
          </a:stretch>
        </p:blipFill>
        <p:spPr bwMode="auto">
          <a:xfrm>
            <a:off x="228600" y="1676400"/>
            <a:ext cx="3810000" cy="2143125"/>
          </a:xfrm>
          <a:prstGeom prst="rect">
            <a:avLst/>
          </a:prstGeom>
          <a:noFill/>
        </p:spPr>
      </p:pic>
      <p:sp>
        <p:nvSpPr>
          <p:cNvPr id="5" name="TextBox 4"/>
          <p:cNvSpPr txBox="1"/>
          <p:nvPr/>
        </p:nvSpPr>
        <p:spPr>
          <a:xfrm>
            <a:off x="381000" y="228600"/>
            <a:ext cx="8153400" cy="1200329"/>
          </a:xfrm>
          <a:prstGeom prst="rect">
            <a:avLst/>
          </a:prstGeom>
          <a:noFill/>
        </p:spPr>
        <p:txBody>
          <a:bodyPr wrap="square" rtlCol="0">
            <a:spAutoFit/>
          </a:bodyPr>
          <a:lstStyle/>
          <a:p>
            <a:r>
              <a:rPr lang="en-IE" dirty="0" smtClean="0"/>
              <a:t>The children in 3</a:t>
            </a:r>
            <a:r>
              <a:rPr lang="en-IE" baseline="30000" dirty="0" smtClean="0"/>
              <a:t>rd</a:t>
            </a:r>
            <a:r>
              <a:rPr lang="en-IE" dirty="0" smtClean="0"/>
              <a:t> and 4</a:t>
            </a:r>
            <a:r>
              <a:rPr lang="en-IE" baseline="30000" dirty="0" smtClean="0"/>
              <a:t>th</a:t>
            </a:r>
            <a:r>
              <a:rPr lang="en-IE" dirty="0" smtClean="0"/>
              <a:t> class loved observing the reaction when oil and water are mixed but they especially loved dropping the </a:t>
            </a:r>
            <a:r>
              <a:rPr lang="en-IE" dirty="0" err="1" smtClean="0"/>
              <a:t>Alka</a:t>
            </a:r>
            <a:r>
              <a:rPr lang="en-IE" dirty="0" smtClean="0"/>
              <a:t>- Seltzer tablets into the mixture and watching the bubbly reaction.  They made Lava Lamps for their bedrooms and learned so much Science.</a:t>
            </a:r>
            <a:endParaRPr lang="en-IE" dirty="0"/>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6"/>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TotalTime>
  <Words>1302</Words>
  <Application>Microsoft Office PowerPoint</Application>
  <PresentationFormat>On-screen Show (4:3)</PresentationFormat>
  <Paragraphs>69</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bpor01</cp:lastModifiedBy>
  <cp:revision>11</cp:revision>
  <dcterms:created xsi:type="dcterms:W3CDTF">2019-03-19T19:56:39Z</dcterms:created>
  <dcterms:modified xsi:type="dcterms:W3CDTF">2019-04-30T15:58:42Z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2EC85A34-C828-4072-A047-F5A5AF3702ED</vt:lpwstr>
  </property>
  <property fmtid="{D5CDD505-2E9C-101B-9397-08002B2CF9AE}" pid="3" name="ArticulatePath">
    <vt:lpwstr>Presentation2</vt:lpwstr>
  </property>
</Properties>
</file>